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2.xml" ContentType="application/vnd.openxmlformats-officedocument.presentationml.comments+xml"/>
  <Override PartName="/ppt/notesSlides/notesSlide17.xml" ContentType="application/vnd.openxmlformats-officedocument.presentationml.notesSlide+xml"/>
  <Override PartName="/ppt/comments/comment3.xml" ContentType="application/vnd.openxmlformats-officedocument.presentationml.comments+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270" r:id="rId1"/>
  </p:sldMasterIdLst>
  <p:notesMasterIdLst>
    <p:notesMasterId r:id="rId20"/>
  </p:notesMasterIdLst>
  <p:handoutMasterIdLst>
    <p:handoutMasterId r:id="rId21"/>
  </p:handoutMasterIdLst>
  <p:sldIdLst>
    <p:sldId id="340" r:id="rId2"/>
    <p:sldId id="343" r:id="rId3"/>
    <p:sldId id="494" r:id="rId4"/>
    <p:sldId id="495" r:id="rId5"/>
    <p:sldId id="496" r:id="rId6"/>
    <p:sldId id="497" r:id="rId7"/>
    <p:sldId id="502" r:id="rId8"/>
    <p:sldId id="503" r:id="rId9"/>
    <p:sldId id="391" r:id="rId10"/>
    <p:sldId id="498" r:id="rId11"/>
    <p:sldId id="493" r:id="rId12"/>
    <p:sldId id="499" r:id="rId13"/>
    <p:sldId id="398" r:id="rId14"/>
    <p:sldId id="500" r:id="rId15"/>
    <p:sldId id="501" r:id="rId16"/>
    <p:sldId id="400" r:id="rId17"/>
    <p:sldId id="452" r:id="rId18"/>
    <p:sldId id="483" r:id="rId19"/>
  </p:sldIdLst>
  <p:sldSz cx="9144000" cy="6858000" type="screen4x3"/>
  <p:notesSz cx="6954838" cy="9309100"/>
  <p:defaultTextStyle>
    <a:defPPr>
      <a:defRPr lang="en-US"/>
    </a:defPPr>
    <a:lvl1pPr algn="l"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l"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l"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l"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l"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NCW" initials="U" lastIdx="25"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6" autoAdjust="0"/>
    <p:restoredTop sz="94660"/>
  </p:normalViewPr>
  <p:slideViewPr>
    <p:cSldViewPr>
      <p:cViewPr varScale="1">
        <p:scale>
          <a:sx n="108" d="100"/>
          <a:sy n="108" d="100"/>
        </p:scale>
        <p:origin x="-264" y="-96"/>
      </p:cViewPr>
      <p:guideLst>
        <p:guide orient="horz" pos="2160"/>
        <p:guide pos="2880"/>
      </p:guideLst>
    </p:cSldViewPr>
  </p:slideViewPr>
  <p:outlineViewPr>
    <p:cViewPr>
      <p:scale>
        <a:sx n="33" d="100"/>
        <a:sy n="33" d="100"/>
      </p:scale>
      <p:origin x="0" y="3840"/>
    </p:cViewPr>
  </p:outlineViewPr>
  <p:notesTextViewPr>
    <p:cViewPr>
      <p:scale>
        <a:sx n="100" d="100"/>
        <a:sy n="100" d="100"/>
      </p:scale>
      <p:origin x="0" y="0"/>
    </p:cViewPr>
  </p:notesTextViewPr>
  <p:sorterViewPr>
    <p:cViewPr>
      <p:scale>
        <a:sx n="100" d="100"/>
        <a:sy n="100" d="100"/>
      </p:scale>
      <p:origin x="0" y="14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1-07-05T17:56:40.885" idx="25">
    <p:pos x="2640" y="250"/>
    <p:text>is this our graphic or someone elses? </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11-07-05T17:54:27.715" idx="13">
    <p:pos x="5328" y="3379"/>
    <p:text/>
  </p:cm>
  <p:cm authorId="0" dt="2011-07-05T17:55:14.886" idx="14">
    <p:pos x="1862" y="2160"/>
    <p:text>a few great activities surround committees--not just which ones to have but also establishing roles... </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11-07-05T17:54:13.528" idx="12">
    <p:pos x="4387" y="3955"/>
    <p:text>we have permission?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4393" cy="465773"/>
          </a:xfrm>
          <a:prstGeom prst="rect">
            <a:avLst/>
          </a:prstGeom>
        </p:spPr>
        <p:txBody>
          <a:bodyPr vert="horz" lIns="91440" tIns="45720" rIns="91440" bIns="45720" rtlCol="0"/>
          <a:lstStyle>
            <a:lvl1pPr algn="l">
              <a:defRPr sz="1200" dirty="0">
                <a:latin typeface="Arial" charset="0"/>
                <a:ea typeface="+mn-ea"/>
                <a:cs typeface="Arial" charset="0"/>
              </a:defRPr>
            </a:lvl1pPr>
          </a:lstStyle>
          <a:p>
            <a:pPr>
              <a:defRPr/>
            </a:pPr>
            <a:endParaRPr lang="en-US"/>
          </a:p>
        </p:txBody>
      </p:sp>
      <p:sp>
        <p:nvSpPr>
          <p:cNvPr id="3" name="Date Placeholder 2"/>
          <p:cNvSpPr>
            <a:spLocks noGrp="1"/>
          </p:cNvSpPr>
          <p:nvPr>
            <p:ph type="dt" sz="quarter" idx="1"/>
          </p:nvPr>
        </p:nvSpPr>
        <p:spPr>
          <a:xfrm>
            <a:off x="3938871" y="0"/>
            <a:ext cx="3014393" cy="465773"/>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F89906A-2A46-4E23-9221-20ECE1B817E6}" type="datetimeFigureOut">
              <a:rPr lang="en-US"/>
              <a:pPr/>
              <a:t>1/30/2013</a:t>
            </a:fld>
            <a:endParaRPr lang="en-US"/>
          </a:p>
        </p:txBody>
      </p:sp>
      <p:sp>
        <p:nvSpPr>
          <p:cNvPr id="4" name="Footer Placeholder 3"/>
          <p:cNvSpPr>
            <a:spLocks noGrp="1"/>
          </p:cNvSpPr>
          <p:nvPr>
            <p:ph type="ftr" sz="quarter" idx="2"/>
          </p:nvPr>
        </p:nvSpPr>
        <p:spPr>
          <a:xfrm>
            <a:off x="1" y="8841738"/>
            <a:ext cx="3014393" cy="465773"/>
          </a:xfrm>
          <a:prstGeom prst="rect">
            <a:avLst/>
          </a:prstGeom>
        </p:spPr>
        <p:txBody>
          <a:bodyPr vert="horz" lIns="91440" tIns="45720" rIns="91440" bIns="45720" rtlCol="0" anchor="b"/>
          <a:lstStyle>
            <a:lvl1pPr algn="l">
              <a:defRPr sz="1200" dirty="0">
                <a:latin typeface="Arial" charset="0"/>
                <a:ea typeface="+mn-ea"/>
                <a:cs typeface="Arial" charset="0"/>
              </a:defRPr>
            </a:lvl1pPr>
          </a:lstStyle>
          <a:p>
            <a:pPr>
              <a:defRPr/>
            </a:pPr>
            <a:endParaRPr lang="en-US"/>
          </a:p>
        </p:txBody>
      </p:sp>
      <p:sp>
        <p:nvSpPr>
          <p:cNvPr id="5" name="Slide Number Placeholder 4"/>
          <p:cNvSpPr>
            <a:spLocks noGrp="1"/>
          </p:cNvSpPr>
          <p:nvPr>
            <p:ph type="sldNum" sz="quarter" idx="3"/>
          </p:nvPr>
        </p:nvSpPr>
        <p:spPr>
          <a:xfrm>
            <a:off x="3938871" y="8841738"/>
            <a:ext cx="3014393" cy="465773"/>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12CB65A-E38F-4AC1-8A92-7CE7DD19DE24}" type="slidenum">
              <a:rPr lang="en-US"/>
              <a:pPr/>
              <a:t>‹#›</a:t>
            </a:fld>
            <a:endParaRPr lang="en-US"/>
          </a:p>
        </p:txBody>
      </p:sp>
    </p:spTree>
    <p:extLst>
      <p:ext uri="{BB962C8B-B14F-4D97-AF65-F5344CB8AC3E}">
        <p14:creationId xmlns:p14="http://schemas.microsoft.com/office/powerpoint/2010/main" val="259176657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4393" cy="465773"/>
          </a:xfrm>
          <a:prstGeom prst="rect">
            <a:avLst/>
          </a:prstGeom>
        </p:spPr>
        <p:txBody>
          <a:bodyPr vert="horz" lIns="93177" tIns="46589" rIns="93177" bIns="46589" rtlCol="0"/>
          <a:lstStyle>
            <a:lvl1pPr algn="l" fontAlgn="auto">
              <a:spcBef>
                <a:spcPts val="0"/>
              </a:spcBef>
              <a:spcAft>
                <a:spcPts val="0"/>
              </a:spcAft>
              <a:defRPr sz="1200" dirty="0">
                <a:latin typeface="+mn-lt"/>
                <a:ea typeface="+mn-ea"/>
                <a:cs typeface="+mn-cs"/>
              </a:defRPr>
            </a:lvl1pPr>
          </a:lstStyle>
          <a:p>
            <a:pPr>
              <a:defRPr/>
            </a:pPr>
            <a:endParaRPr lang="en-US"/>
          </a:p>
        </p:txBody>
      </p:sp>
      <p:sp>
        <p:nvSpPr>
          <p:cNvPr id="3" name="Date Placeholder 2"/>
          <p:cNvSpPr>
            <a:spLocks noGrp="1"/>
          </p:cNvSpPr>
          <p:nvPr>
            <p:ph type="dt" idx="1"/>
          </p:nvPr>
        </p:nvSpPr>
        <p:spPr>
          <a:xfrm>
            <a:off x="3938871" y="0"/>
            <a:ext cx="3014393" cy="465773"/>
          </a:xfrm>
          <a:prstGeom prst="rect">
            <a:avLst/>
          </a:prstGeom>
        </p:spPr>
        <p:txBody>
          <a:bodyPr vert="horz" wrap="square" lIns="93177" tIns="46589" rIns="93177" bIns="46589" numCol="1" anchor="t" anchorCtr="0" compatLnSpc="1">
            <a:prstTxWarp prst="textNoShape">
              <a:avLst/>
            </a:prstTxWarp>
          </a:bodyPr>
          <a:lstStyle>
            <a:lvl1pPr algn="r">
              <a:defRPr sz="1200">
                <a:latin typeface="Calibri" pitchFamily="34" charset="0"/>
              </a:defRPr>
            </a:lvl1pPr>
          </a:lstStyle>
          <a:p>
            <a:fld id="{126C28A4-9BA5-48A9-9665-111D29B12596}" type="datetimeFigureOut">
              <a:rPr lang="en-US"/>
              <a:pPr/>
              <a:t>1/30/2013</a:t>
            </a:fld>
            <a:endParaRPr lang="en-US"/>
          </a:p>
        </p:txBody>
      </p:sp>
      <p:sp>
        <p:nvSpPr>
          <p:cNvPr id="4" name="Slide Image Placeholder 3"/>
          <p:cNvSpPr>
            <a:spLocks noGrp="1" noRot="1" noChangeAspect="1"/>
          </p:cNvSpPr>
          <p:nvPr>
            <p:ph type="sldImg" idx="2"/>
          </p:nvPr>
        </p:nvSpPr>
        <p:spPr>
          <a:xfrm>
            <a:off x="1150938" y="698500"/>
            <a:ext cx="4652962" cy="3490913"/>
          </a:xfrm>
          <a:prstGeom prst="rect">
            <a:avLst/>
          </a:prstGeom>
          <a:noFill/>
          <a:ln w="12700">
            <a:solidFill>
              <a:prstClr val="black"/>
            </a:solidFill>
          </a:ln>
        </p:spPr>
        <p:txBody>
          <a:bodyPr vert="horz" lIns="93177" tIns="46589" rIns="93177" bIns="46589" rtlCol="0" anchor="ctr"/>
          <a:lstStyle/>
          <a:p>
            <a:pPr lvl="0"/>
            <a:endParaRPr lang="en-US" noProof="0" dirty="0" smtClean="0"/>
          </a:p>
        </p:txBody>
      </p:sp>
      <p:sp>
        <p:nvSpPr>
          <p:cNvPr id="5" name="Notes Placeholder 4"/>
          <p:cNvSpPr>
            <a:spLocks noGrp="1"/>
          </p:cNvSpPr>
          <p:nvPr>
            <p:ph type="body" sz="quarter" idx="3"/>
          </p:nvPr>
        </p:nvSpPr>
        <p:spPr>
          <a:xfrm>
            <a:off x="696114" y="4422459"/>
            <a:ext cx="5562610" cy="4188778"/>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1" y="8841738"/>
            <a:ext cx="3014393" cy="465773"/>
          </a:xfrm>
          <a:prstGeom prst="rect">
            <a:avLst/>
          </a:prstGeom>
        </p:spPr>
        <p:txBody>
          <a:bodyPr vert="horz" lIns="93177" tIns="46589" rIns="93177" bIns="46589" rtlCol="0" anchor="b"/>
          <a:lstStyle>
            <a:lvl1pPr algn="l" fontAlgn="auto">
              <a:spcBef>
                <a:spcPts val="0"/>
              </a:spcBef>
              <a:spcAft>
                <a:spcPts val="0"/>
              </a:spcAft>
              <a:defRPr sz="1200" dirty="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938871" y="8841738"/>
            <a:ext cx="3014393" cy="465773"/>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itchFamily="34" charset="0"/>
              </a:defRPr>
            </a:lvl1pPr>
          </a:lstStyle>
          <a:p>
            <a:fld id="{DDA5BC45-A4F3-4635-B39D-80E8BE892296}" type="slidenum">
              <a:rPr lang="en-US"/>
              <a:pPr/>
              <a:t>‹#›</a:t>
            </a:fld>
            <a:endParaRPr lang="en-US"/>
          </a:p>
        </p:txBody>
      </p:sp>
    </p:spTree>
    <p:extLst>
      <p:ext uri="{BB962C8B-B14F-4D97-AF65-F5344CB8AC3E}">
        <p14:creationId xmlns:p14="http://schemas.microsoft.com/office/powerpoint/2010/main" val="3140304581"/>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55299" name="Slide Number Placeholder 3"/>
          <p:cNvSpPr>
            <a:spLocks noGrp="1"/>
          </p:cNvSpPr>
          <p:nvPr>
            <p:ph type="sldNum" sz="quarter" idx="5"/>
          </p:nvPr>
        </p:nvSpPr>
        <p:spPr bwMode="auto">
          <a:noFill/>
          <a:ln>
            <a:miter lim="800000"/>
            <a:headEnd/>
            <a:tailEnd/>
          </a:ln>
        </p:spPr>
        <p:txBody>
          <a:bodyPr/>
          <a:lstStyle/>
          <a:p>
            <a:fld id="{FC98A93A-74B5-4C95-B10C-5A5AC5C2056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What are things you have liked about being on boards you have served? Dislikes?</a:t>
            </a:r>
          </a:p>
        </p:txBody>
      </p:sp>
      <p:sp>
        <p:nvSpPr>
          <p:cNvPr id="56323" name="Slide Number Placeholder 3"/>
          <p:cNvSpPr>
            <a:spLocks noGrp="1"/>
          </p:cNvSpPr>
          <p:nvPr>
            <p:ph type="sldNum" sz="quarter" idx="5"/>
          </p:nvPr>
        </p:nvSpPr>
        <p:spPr bwMode="auto">
          <a:noFill/>
          <a:ln>
            <a:miter lim="800000"/>
            <a:headEnd/>
            <a:tailEnd/>
          </a:ln>
        </p:spPr>
        <p:txBody>
          <a:bodyPr/>
          <a:lstStyle/>
          <a:p>
            <a:fld id="{842A9CE9-84D3-41B2-9F94-63DCF3413EB9}"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Slide Image Placeholder 1"/>
          <p:cNvSpPr>
            <a:spLocks noGrp="1" noRot="1" noChangeAspect="1"/>
          </p:cNvSpPr>
          <p:nvPr>
            <p:ph type="sldImg"/>
          </p:nvPr>
        </p:nvSpPr>
        <p:spPr bwMode="auto">
          <a:noFill/>
          <a:ln>
            <a:solidFill>
              <a:srgbClr val="000000"/>
            </a:solidFill>
            <a:miter lim="800000"/>
            <a:headEnd/>
            <a:tailEnd/>
          </a:ln>
        </p:spPr>
      </p:sp>
      <p:sp>
        <p:nvSpPr>
          <p:cNvPr id="8397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83971" name="Slide Number Placeholder 3"/>
          <p:cNvSpPr>
            <a:spLocks noGrp="1"/>
          </p:cNvSpPr>
          <p:nvPr>
            <p:ph type="sldNum" sz="quarter" idx="5"/>
          </p:nvPr>
        </p:nvSpPr>
        <p:spPr bwMode="auto">
          <a:noFill/>
          <a:ln>
            <a:miter lim="800000"/>
            <a:headEnd/>
            <a:tailEnd/>
          </a:ln>
        </p:spPr>
        <p:txBody>
          <a:bodyPr/>
          <a:lstStyle/>
          <a:p>
            <a:fld id="{BC211685-9863-4418-8EFB-DE6DB0B4FCF2}"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bwMode="auto">
          <a:noFill/>
          <a:ln>
            <a:miter lim="800000"/>
            <a:headEnd/>
            <a:tailEnd/>
          </a:ln>
        </p:spPr>
        <p:txBody>
          <a:bodyPr/>
          <a:lstStyle/>
          <a:p>
            <a:pPr defTabSz="923925"/>
            <a:fld id="{0F3A3E50-CB6E-4C3C-82C2-373792CD8308}" type="slidenum">
              <a:rPr lang="en-US"/>
              <a:pPr defTabSz="923925"/>
              <a:t>4</a:t>
            </a:fld>
            <a:endParaRPr lang="en-US"/>
          </a:p>
        </p:txBody>
      </p:sp>
      <p:sp>
        <p:nvSpPr>
          <p:cNvPr id="84994" name="Rectangle 2"/>
          <p:cNvSpPr>
            <a:spLocks noGrp="1" noRot="1" noChangeAspect="1" noChangeArrowheads="1" noTextEdit="1"/>
          </p:cNvSpPr>
          <p:nvPr>
            <p:ph type="sldImg"/>
          </p:nvPr>
        </p:nvSpPr>
        <p:spPr bwMode="auto">
          <a:xfrm>
            <a:off x="1154113" y="700088"/>
            <a:ext cx="4649787" cy="3487737"/>
          </a:xfrm>
          <a:noFill/>
          <a:ln>
            <a:solidFill>
              <a:srgbClr val="000000"/>
            </a:solidFill>
            <a:miter lim="800000"/>
            <a:headEnd/>
            <a:tailEnd/>
          </a:ln>
        </p:spPr>
      </p:sp>
      <p:sp>
        <p:nvSpPr>
          <p:cNvPr id="84995" name="Rectangle 3"/>
          <p:cNvSpPr>
            <a:spLocks noGrp="1" noChangeArrowheads="1"/>
          </p:cNvSpPr>
          <p:nvPr>
            <p:ph type="body" idx="1"/>
          </p:nvPr>
        </p:nvSpPr>
        <p:spPr bwMode="auto">
          <a:xfrm>
            <a:off x="696114" y="4420869"/>
            <a:ext cx="5562610" cy="4188777"/>
          </a:xfrm>
          <a:noFill/>
        </p:spPr>
        <p:txBody>
          <a:bodyPr wrap="square" numCol="1" anchor="t" anchorCtr="0" compatLnSpc="1">
            <a:prstTxWarp prst="textNoShape">
              <a:avLst/>
            </a:prstTxWarp>
          </a:bodyPr>
          <a:lstStyle/>
          <a:p>
            <a:pPr>
              <a:spcBef>
                <a:spcPct val="0"/>
              </a:spcBef>
            </a:pPr>
            <a:r>
              <a:rPr lang="en-US" smtClean="0">
                <a:ea typeface="ＭＳ Ｐゴシック" charset="-128"/>
              </a:rPr>
              <a:t>Where did we get this?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p:cNvSpPr>
          <p:nvPr>
            <p:ph type="sldImg"/>
          </p:nvPr>
        </p:nvSpPr>
        <p:spPr bwMode="auto">
          <a:noFill/>
          <a:ln>
            <a:solidFill>
              <a:srgbClr val="000000"/>
            </a:solidFill>
            <a:miter lim="800000"/>
            <a:headEnd/>
            <a:tailEnd/>
          </a:ln>
        </p:spPr>
      </p:sp>
      <p:sp>
        <p:nvSpPr>
          <p:cNvPr id="8601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How to use the two handouts.</a:t>
            </a:r>
          </a:p>
        </p:txBody>
      </p:sp>
      <p:sp>
        <p:nvSpPr>
          <p:cNvPr id="86019" name="Slide Number Placeholder 3"/>
          <p:cNvSpPr>
            <a:spLocks noGrp="1"/>
          </p:cNvSpPr>
          <p:nvPr>
            <p:ph type="sldNum" sz="quarter" idx="5"/>
          </p:nvPr>
        </p:nvSpPr>
        <p:spPr bwMode="auto">
          <a:noFill/>
          <a:ln>
            <a:miter lim="800000"/>
            <a:headEnd/>
            <a:tailEnd/>
          </a:ln>
        </p:spPr>
        <p:txBody>
          <a:bodyPr/>
          <a:lstStyle/>
          <a:p>
            <a:fld id="{6E40D71E-B0BC-4ECF-9B60-728B1CB11EB0}" type="slidenum">
              <a:rPr lang="en-US"/>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p:cNvSpPr>
          <p:nvPr>
            <p:ph type="sldImg"/>
          </p:nvPr>
        </p:nvSpPr>
        <p:spPr bwMode="auto">
          <a:noFill/>
          <a:ln>
            <a:solidFill>
              <a:srgbClr val="000000"/>
            </a:solidFill>
            <a:miter lim="800000"/>
            <a:headEnd/>
            <a:tailEnd/>
          </a:ln>
        </p:spPr>
      </p:sp>
      <p:sp>
        <p:nvSpPr>
          <p:cNvPr id="87042"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Handout for board governance duties and responsibilities</a:t>
            </a:r>
          </a:p>
        </p:txBody>
      </p:sp>
      <p:sp>
        <p:nvSpPr>
          <p:cNvPr id="87043" name="Slide Number Placeholder 3"/>
          <p:cNvSpPr>
            <a:spLocks noGrp="1"/>
          </p:cNvSpPr>
          <p:nvPr>
            <p:ph type="sldNum" sz="quarter" idx="5"/>
          </p:nvPr>
        </p:nvSpPr>
        <p:spPr bwMode="auto">
          <a:noFill/>
          <a:ln>
            <a:miter lim="800000"/>
            <a:headEnd/>
            <a:tailEnd/>
          </a:ln>
        </p:spPr>
        <p:txBody>
          <a:bodyPr/>
          <a:lstStyle/>
          <a:p>
            <a:fld id="{BFA31B73-AEF4-4F92-820C-F4313760C413}" type="slidenum">
              <a:rPr lang="en-US"/>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Add a few words about the importance of NPOS in our local economy, increased need as govt reduces funding.  Other bug trend is the professionalization of NPOS and how increased competition for resources and need for well run businesses (and NPOs) and discuss sustainability and need for boards to be involved in this is impt.  Actual stats are on QENO website.</a:t>
            </a:r>
          </a:p>
        </p:txBody>
      </p:sp>
      <p:sp>
        <p:nvSpPr>
          <p:cNvPr id="57347" name="Slide Number Placeholder 3"/>
          <p:cNvSpPr>
            <a:spLocks noGrp="1"/>
          </p:cNvSpPr>
          <p:nvPr>
            <p:ph type="sldNum" sz="quarter" idx="5"/>
          </p:nvPr>
        </p:nvSpPr>
        <p:spPr bwMode="auto">
          <a:noFill/>
          <a:ln>
            <a:miter lim="800000"/>
            <a:headEnd/>
            <a:tailEnd/>
          </a:ln>
        </p:spPr>
        <p:txBody>
          <a:bodyPr/>
          <a:lstStyle/>
          <a:p>
            <a:fld id="{49A39DCD-E4EE-43FE-8126-2018129D88C3}" type="slidenum">
              <a:rPr lang="en-US"/>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66563" name="Slide Number Placeholder 3"/>
          <p:cNvSpPr>
            <a:spLocks noGrp="1"/>
          </p:cNvSpPr>
          <p:nvPr>
            <p:ph type="sldNum" sz="quarter" idx="5"/>
          </p:nvPr>
        </p:nvSpPr>
        <p:spPr bwMode="auto">
          <a:noFill/>
          <a:ln>
            <a:miter lim="800000"/>
            <a:headEnd/>
            <a:tailEnd/>
          </a:ln>
        </p:spPr>
        <p:txBody>
          <a:bodyPr/>
          <a:lstStyle/>
          <a:p>
            <a:fld id="{69522855-A567-4F27-B8D8-B717EB004AAA}" type="slidenum">
              <a:rPr lang="en-US"/>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72707" name="Slide Number Placeholder 3"/>
          <p:cNvSpPr>
            <a:spLocks noGrp="1"/>
          </p:cNvSpPr>
          <p:nvPr>
            <p:ph type="sldNum" sz="quarter" idx="5"/>
          </p:nvPr>
        </p:nvSpPr>
        <p:spPr bwMode="auto">
          <a:noFill/>
          <a:ln>
            <a:miter lim="800000"/>
            <a:headEnd/>
            <a:tailEnd/>
          </a:ln>
        </p:spPr>
        <p:txBody>
          <a:bodyPr/>
          <a:lstStyle/>
          <a:p>
            <a:fld id="{E3FAFBC7-C30E-450D-B088-472F79001F8F}" type="slidenum">
              <a:rPr lang="en-US"/>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p:cNvSpPr>
          <p:nvPr>
            <p:ph type="sldImg"/>
          </p:nvPr>
        </p:nvSpPr>
        <p:spPr bwMode="auto">
          <a:noFill/>
          <a:ln>
            <a:solidFill>
              <a:srgbClr val="000000"/>
            </a:solidFill>
            <a:miter lim="800000"/>
            <a:headEnd/>
            <a:tailEnd/>
          </a:ln>
        </p:spPr>
      </p:sp>
      <p:sp>
        <p:nvSpPr>
          <p:cNvPr id="8806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What happens at your orientation for new board members? What would you like to have happen?</a:t>
            </a:r>
          </a:p>
        </p:txBody>
      </p:sp>
      <p:sp>
        <p:nvSpPr>
          <p:cNvPr id="88067" name="Slide Number Placeholder 3"/>
          <p:cNvSpPr>
            <a:spLocks noGrp="1"/>
          </p:cNvSpPr>
          <p:nvPr>
            <p:ph type="sldNum" sz="quarter" idx="5"/>
          </p:nvPr>
        </p:nvSpPr>
        <p:spPr bwMode="auto">
          <a:noFill/>
          <a:ln>
            <a:miter lim="800000"/>
            <a:headEnd/>
            <a:tailEnd/>
          </a:ln>
        </p:spPr>
        <p:txBody>
          <a:bodyPr/>
          <a:lstStyle/>
          <a:p>
            <a:fld id="{B0832AF3-F821-43DD-ACCA-41F08AD61244}" type="slidenum">
              <a:rPr lang="en-US"/>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 would like this</a:t>
            </a:r>
            <a:r>
              <a:rPr lang="en-US" baseline="0" dirty="0" smtClean="0"/>
              <a:t> to be a brainstorming session with participant…mainly board members giving their ideas before seeing the answers in this slide.  I have put an action in here so that the items only show up after you click.</a:t>
            </a:r>
            <a:endParaRPr lang="en-US" dirty="0"/>
          </a:p>
        </p:txBody>
      </p:sp>
      <p:sp>
        <p:nvSpPr>
          <p:cNvPr id="4" name="Slide Number Placeholder 3"/>
          <p:cNvSpPr>
            <a:spLocks noGrp="1"/>
          </p:cNvSpPr>
          <p:nvPr>
            <p:ph type="sldNum" sz="quarter" idx="10"/>
          </p:nvPr>
        </p:nvSpPr>
        <p:spPr/>
        <p:txBody>
          <a:bodyPr/>
          <a:lstStyle/>
          <a:p>
            <a:fld id="{DDA5BC45-A4F3-4635-B39D-80E8BE892296}"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p:cNvSpPr>
          <p:nvPr>
            <p:ph type="sldImg"/>
          </p:nvPr>
        </p:nvSpPr>
        <p:spPr bwMode="auto">
          <a:noFill/>
          <a:ln>
            <a:solidFill>
              <a:srgbClr val="000000"/>
            </a:solidFill>
            <a:miter lim="800000"/>
            <a:headEnd/>
            <a:tailEnd/>
          </a:ln>
        </p:spPr>
      </p:sp>
      <p:sp>
        <p:nvSpPr>
          <p:cNvPr id="8909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89091" name="Slide Number Placeholder 3"/>
          <p:cNvSpPr>
            <a:spLocks noGrp="1"/>
          </p:cNvSpPr>
          <p:nvPr>
            <p:ph type="sldNum" sz="quarter" idx="5"/>
          </p:nvPr>
        </p:nvSpPr>
        <p:spPr bwMode="auto">
          <a:noFill/>
          <a:ln>
            <a:miter lim="800000"/>
            <a:headEnd/>
            <a:tailEnd/>
          </a:ln>
        </p:spPr>
        <p:txBody>
          <a:bodyPr/>
          <a:lstStyle/>
          <a:p>
            <a:fld id="{2A4DF75F-8F68-4767-9457-33E91E0E0E17}" type="slidenum">
              <a:rPr lang="en-US"/>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ea typeface="ＭＳ Ｐゴシック" charset="-128"/>
            </a:endParaRPr>
          </a:p>
        </p:txBody>
      </p:sp>
      <p:sp>
        <p:nvSpPr>
          <p:cNvPr id="74755" name="Slide Number Placeholder 3"/>
          <p:cNvSpPr>
            <a:spLocks noGrp="1"/>
          </p:cNvSpPr>
          <p:nvPr>
            <p:ph type="sldNum" sz="quarter" idx="5"/>
          </p:nvPr>
        </p:nvSpPr>
        <p:spPr bwMode="auto">
          <a:noFill/>
          <a:ln>
            <a:miter lim="800000"/>
            <a:headEnd/>
            <a:tailEnd/>
          </a:ln>
        </p:spPr>
        <p:txBody>
          <a:bodyPr/>
          <a:lstStyle/>
          <a:p>
            <a:fld id="{EB58922B-3FB6-4E68-9D09-D0A7E50B92B6}" type="slidenum">
              <a:rPr lang="en-US"/>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Image Placeholder 1"/>
          <p:cNvSpPr>
            <a:spLocks noGrp="1" noRot="1" noChangeAspect="1"/>
          </p:cNvSpPr>
          <p:nvPr>
            <p:ph type="sldImg"/>
          </p:nvPr>
        </p:nvSpPr>
        <p:spPr bwMode="auto">
          <a:noFill/>
          <a:ln>
            <a:solidFill>
              <a:srgbClr val="000000"/>
            </a:solidFill>
            <a:miter lim="800000"/>
            <a:headEnd/>
            <a:tailEnd/>
          </a:ln>
        </p:spPr>
      </p:sp>
      <p:sp>
        <p:nvSpPr>
          <p:cNvPr id="90114"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Self assessment form?</a:t>
            </a:r>
          </a:p>
        </p:txBody>
      </p:sp>
      <p:sp>
        <p:nvSpPr>
          <p:cNvPr id="90115" name="Slide Number Placeholder 3"/>
          <p:cNvSpPr>
            <a:spLocks noGrp="1"/>
          </p:cNvSpPr>
          <p:nvPr>
            <p:ph type="sldNum" sz="quarter" idx="5"/>
          </p:nvPr>
        </p:nvSpPr>
        <p:spPr bwMode="auto">
          <a:noFill/>
          <a:ln>
            <a:miter lim="800000"/>
            <a:headEnd/>
            <a:tailEnd/>
          </a:ln>
        </p:spPr>
        <p:txBody>
          <a:bodyPr/>
          <a:lstStyle/>
          <a:p>
            <a:fld id="{95C50BEF-4CAF-44C3-AA9B-4847458DB916}" type="slidenum">
              <a:rPr lang="en-US"/>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wrap="square" numCol="1" anchor="t" anchorCtr="0" compatLnSpc="1">
            <a:prstTxWarp prst="textNoShape">
              <a:avLst/>
            </a:prstTxWarp>
          </a:bodyPr>
          <a:lstStyle/>
          <a:p>
            <a:pPr marL="438150" indent="-319088" eaLnBrk="1" hangingPunct="1">
              <a:spcBef>
                <a:spcPct val="0"/>
              </a:spcBef>
              <a:buFont typeface="Wingdings 2" pitchFamily="18" charset="2"/>
              <a:buChar char=""/>
            </a:pPr>
            <a:r>
              <a:rPr lang="en-US" smtClean="0">
                <a:ea typeface="ＭＳ Ｐゴシック" charset="-128"/>
              </a:rPr>
              <a:t>Importance of term limits</a:t>
            </a:r>
          </a:p>
          <a:p>
            <a:pPr marL="438150" indent="-319088" eaLnBrk="1" hangingPunct="1">
              <a:spcBef>
                <a:spcPct val="0"/>
              </a:spcBef>
              <a:buFont typeface="Wingdings 2" pitchFamily="18" charset="2"/>
              <a:buChar char=""/>
            </a:pPr>
            <a:r>
              <a:rPr lang="en-US" altLang="en-US" smtClean="0">
                <a:ea typeface="ＭＳ Ｐゴシック" charset="-128"/>
              </a:rPr>
              <a:t>“</a:t>
            </a:r>
            <a:r>
              <a:rPr lang="en-US" smtClean="0">
                <a:ea typeface="ＭＳ Ｐゴシック" charset="-128"/>
              </a:rPr>
              <a:t>New Blood</a:t>
            </a:r>
            <a:r>
              <a:rPr lang="en-US" altLang="en-US" smtClean="0">
                <a:ea typeface="ＭＳ Ｐゴシック" charset="-128"/>
              </a:rPr>
              <a:t>”</a:t>
            </a:r>
            <a:endParaRPr lang="en-US" smtClean="0">
              <a:ea typeface="ＭＳ Ｐゴシック" charset="-128"/>
            </a:endParaRPr>
          </a:p>
          <a:p>
            <a:pPr marL="438150" indent="-319088" eaLnBrk="1" hangingPunct="1">
              <a:spcBef>
                <a:spcPct val="0"/>
              </a:spcBef>
              <a:buFont typeface="Wingdings 2" pitchFamily="18" charset="2"/>
              <a:buChar char=""/>
            </a:pPr>
            <a:r>
              <a:rPr lang="en-US" smtClean="0">
                <a:ea typeface="ＭＳ Ｐゴシック" charset="-128"/>
              </a:rPr>
              <a:t>Fresh Ideas</a:t>
            </a:r>
          </a:p>
          <a:p>
            <a:pPr marL="438150" indent="-319088" eaLnBrk="1" hangingPunct="1">
              <a:spcBef>
                <a:spcPct val="0"/>
              </a:spcBef>
              <a:buFont typeface="Wingdings 2" pitchFamily="18" charset="2"/>
              <a:buChar char=""/>
            </a:pPr>
            <a:r>
              <a:rPr lang="en-US" smtClean="0">
                <a:ea typeface="ＭＳ Ｐゴシック" charset="-128"/>
              </a:rPr>
              <a:t>Fresh Set of Eyes</a:t>
            </a:r>
          </a:p>
          <a:p>
            <a:pPr marL="438150" indent="-319088"/>
            <a:endParaRPr lang="en-US" smtClean="0">
              <a:ea typeface="ＭＳ Ｐゴシック" charset="-128"/>
            </a:endParaRPr>
          </a:p>
        </p:txBody>
      </p:sp>
      <p:sp>
        <p:nvSpPr>
          <p:cNvPr id="92163" name="Slide Number Placeholder 3"/>
          <p:cNvSpPr>
            <a:spLocks noGrp="1"/>
          </p:cNvSpPr>
          <p:nvPr>
            <p:ph type="sldNum" sz="quarter" idx="5"/>
          </p:nvPr>
        </p:nvSpPr>
        <p:spPr bwMode="auto">
          <a:noFill/>
          <a:ln>
            <a:miter lim="800000"/>
            <a:headEnd/>
            <a:tailEnd/>
          </a:ln>
        </p:spPr>
        <p:txBody>
          <a:bodyPr/>
          <a:lstStyle/>
          <a:p>
            <a:fld id="{D9418857-1DCC-4D9C-8C9E-DE6EF213062E}" type="slidenum">
              <a:rPr lang="en-US"/>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ea typeface="ＭＳ Ｐゴシック" charset="-128"/>
            </a:endParaRPr>
          </a:p>
        </p:txBody>
      </p:sp>
      <p:sp>
        <p:nvSpPr>
          <p:cNvPr id="76803" name="Slide Number Placeholder 3"/>
          <p:cNvSpPr>
            <a:spLocks noGrp="1"/>
          </p:cNvSpPr>
          <p:nvPr>
            <p:ph type="sldNum" sz="quarter" idx="5"/>
          </p:nvPr>
        </p:nvSpPr>
        <p:spPr bwMode="auto">
          <a:noFill/>
          <a:ln>
            <a:miter lim="800000"/>
            <a:headEnd/>
            <a:tailEnd/>
          </a:ln>
        </p:spPr>
        <p:txBody>
          <a:bodyPr/>
          <a:lstStyle/>
          <a:p>
            <a:fld id="{F235B5D7-9566-4CCC-B68D-6B3CE0151D7C}" type="slidenum">
              <a:rPr lang="en-US"/>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txBox="1">
            <a:spLocks noGrp="1" noChangeArrowheads="1"/>
          </p:cNvSpPr>
          <p:nvPr/>
        </p:nvSpPr>
        <p:spPr bwMode="auto">
          <a:xfrm>
            <a:off x="3940445" y="8841738"/>
            <a:ext cx="3012819" cy="465773"/>
          </a:xfrm>
          <a:prstGeom prst="rect">
            <a:avLst/>
          </a:prstGeom>
          <a:noFill/>
          <a:ln w="9525">
            <a:noFill/>
            <a:miter lim="800000"/>
            <a:headEnd/>
            <a:tailEnd/>
          </a:ln>
        </p:spPr>
        <p:txBody>
          <a:bodyPr lIns="93154" tIns="46579" rIns="93154" bIns="46579" anchor="b"/>
          <a:lstStyle/>
          <a:p>
            <a:pPr algn="r" defTabSz="930275"/>
            <a:fld id="{8C088329-328C-44B8-B276-50EFF63974E8}" type="slidenum">
              <a:rPr lang="en-US" sz="1300">
                <a:latin typeface="Times New Roman" pitchFamily="18" charset="0"/>
              </a:rPr>
              <a:pPr algn="r" defTabSz="930275"/>
              <a:t>17</a:t>
            </a:fld>
            <a:endParaRPr lang="en-US" sz="1300">
              <a:latin typeface="Times New Roman" pitchFamily="18" charset="0"/>
            </a:endParaRPr>
          </a:p>
        </p:txBody>
      </p:sp>
      <p:sp>
        <p:nvSpPr>
          <p:cNvPr id="778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ea typeface="ＭＳ Ｐゴシック"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93187" name="Slide Number Placeholder 3"/>
          <p:cNvSpPr>
            <a:spLocks noGrp="1"/>
          </p:cNvSpPr>
          <p:nvPr>
            <p:ph type="sldNum" sz="quarter" idx="5"/>
          </p:nvPr>
        </p:nvSpPr>
        <p:spPr bwMode="auto">
          <a:noFill/>
          <a:ln>
            <a:miter lim="800000"/>
            <a:headEnd/>
            <a:tailEnd/>
          </a:ln>
        </p:spPr>
        <p:txBody>
          <a:bodyPr/>
          <a:lstStyle/>
          <a:p>
            <a:fld id="{FFDB3F1C-CC1C-48F9-A90E-3BBA7195CADD}" type="slidenum">
              <a:rPr lang="en-US"/>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5" name="Rectangle 4"/>
          <p:cNvSpPr>
            <a:spLocks noChangeArrowheads="1"/>
          </p:cNvSpPr>
          <p:nvPr/>
        </p:nvSpPr>
        <p:spPr bwMode="invGray">
          <a:xfrm>
            <a:off x="0" y="5127625"/>
            <a:ext cx="9144000" cy="46038"/>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solidFill>
                  <a:srgbClr val="FFFFFF"/>
                </a:solidFill>
              </a:defRPr>
            </a:lvl1pPr>
          </a:lstStyle>
          <a:p>
            <a:fld id="{4A82FD5E-5196-4A34-A539-5D79487CA82E}" type="datetime1">
              <a:rPr lang="en-US"/>
              <a:pPr/>
              <a:t>1/30/2013</a:t>
            </a:fld>
            <a:endParaRPr lang="en-US"/>
          </a:p>
        </p:txBody>
      </p:sp>
      <p:sp>
        <p:nvSpPr>
          <p:cNvPr id="7" name="Footer Placeholder 4"/>
          <p:cNvSpPr>
            <a:spLocks noGrp="1"/>
          </p:cNvSpPr>
          <p:nvPr>
            <p:ph type="ftr" sz="quarter" idx="11"/>
          </p:nvPr>
        </p:nvSpPr>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solidFill>
                  <a:srgbClr val="FFFFFF"/>
                </a:solidFill>
              </a:defRPr>
            </a:lvl1pPr>
          </a:lstStyle>
          <a:p>
            <a:fld id="{C70F38F8-7175-4CE6-A0ED-81FF68A09928}"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AF861E7-FF47-4E3F-B073-F76D01D13342}" type="datetime1">
              <a:rPr lang="en-US"/>
              <a:pPr/>
              <a:t>1/30/2013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4963554-36D4-4A6D-B158-9CAE7593643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5" name="Rectangle 4"/>
          <p:cNvSpPr>
            <a:spLocks noChangeArrowheads="1"/>
          </p:cNvSpPr>
          <p:nvPr/>
        </p:nvSpPr>
        <p:spPr bwMode="invGray">
          <a:xfrm>
            <a:off x="0" y="2601913"/>
            <a:ext cx="9144000" cy="46037"/>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solidFill>
                  <a:srgbClr val="FFFFFF"/>
                </a:solidFill>
              </a:defRPr>
            </a:lvl1pPr>
          </a:lstStyle>
          <a:p>
            <a:fld id="{DE125872-D92E-4629-BB0A-A6D42751487E}" type="datetime1">
              <a:rPr lang="en-US"/>
              <a:pPr/>
              <a:t>1/30/2013</a:t>
            </a:fld>
            <a:endParaRPr lang="en-US"/>
          </a:p>
        </p:txBody>
      </p:sp>
      <p:sp>
        <p:nvSpPr>
          <p:cNvPr id="7" name="Footer Placeholder 4"/>
          <p:cNvSpPr>
            <a:spLocks noGrp="1"/>
          </p:cNvSpPr>
          <p:nvPr>
            <p:ph type="ftr" sz="quarter" idx="11"/>
          </p:nvPr>
        </p:nvSpPr>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solidFill>
                  <a:srgbClr val="FFFFFF"/>
                </a:solidFill>
              </a:defRPr>
            </a:lvl1pPr>
          </a:lstStyle>
          <a:p>
            <a:fld id="{614873A6-F30F-4E31-8E26-1692051B1A5C}"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C68252E9-3191-458F-A46C-B43F69AFF942}" type="datetime1">
              <a:rPr lang="en-US"/>
              <a:pPr/>
              <a:t>1/30/2013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C90CAD0-BF6D-452B-A2A7-3157B8C27BD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6BD916AC-5435-4EBC-B610-B28974409F53}" type="datetime1">
              <a:rPr lang="en-US"/>
              <a:pPr/>
              <a:t>1/30/2013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D866317B-E37A-4B60-8771-4D2CB0DEC34C}"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83F79BE8-2479-4DEF-8F79-5C260A8CCEA8}" type="datetime1">
              <a:rPr lang="en-US"/>
              <a:pPr/>
              <a:t>1/30/2013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578BA369-8024-4885-AEFF-EF4522E81D0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C71AE3F4-8C1F-4994-ABA2-C5C4A55E7E68}" type="datetime1">
              <a:rPr lang="en-US"/>
              <a:pPr/>
              <a:t>1/30/2013</a:t>
            </a:fld>
            <a:endParaRPr lang="en-US"/>
          </a:p>
        </p:txBody>
      </p:sp>
      <p:sp>
        <p:nvSpPr>
          <p:cNvPr id="3" name="Footer Placeholder 2"/>
          <p:cNvSpPr>
            <a:spLocks noGrp="1"/>
          </p:cNvSpPr>
          <p:nvPr>
            <p:ph type="ftr" sz="quarter" idx="11"/>
          </p:nvPr>
        </p:nvSpPr>
        <p:spPr/>
        <p:txBody>
          <a:bodyPr/>
          <a:lstStyle>
            <a:lvl1pPr>
              <a:defRPr dirty="0"/>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fld id="{8ED7FD74-09A4-4390-B908-759CE6591748}"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fld id="{241DCDAB-BE07-4188-8FA0-A1A876A18431}" type="datetime1">
              <a:rPr lang="en-US"/>
              <a:pPr/>
              <a:t>1/30/2013</a:t>
            </a:fld>
            <a:endParaRPr lang="en-US"/>
          </a:p>
        </p:txBody>
      </p:sp>
      <p:sp>
        <p:nvSpPr>
          <p:cNvPr id="8" name="Footer Placeholder 5"/>
          <p:cNvSpPr>
            <a:spLocks noGrp="1"/>
          </p:cNvSpPr>
          <p:nvPr>
            <p:ph type="ftr" sz="quarter" idx="11"/>
          </p:nvPr>
        </p:nvSpPr>
        <p:spPr/>
        <p:txBody>
          <a:bodyPr/>
          <a:lstStyle>
            <a:lvl1pPr>
              <a:defRPr dirty="0"/>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fld id="{6F906131-0B4E-4F98-85E5-38D5476A0C12}"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fld id="{1D7156ED-7AF3-48BE-9380-2EE2DEDB0215}" type="datetime1">
              <a:rPr lang="en-US"/>
              <a:pPr/>
              <a:t>1/30/2013</a:t>
            </a:fld>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dirty="0">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fld id="{07D55517-5455-429B-BA22-DEA73616B988}" type="slidenum">
              <a:rPr lang="en-US"/>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E5931294-2EF0-4FA2-A812-118511BC362A}" type="datetime1">
              <a:rPr lang="en-US"/>
              <a:pPr/>
              <a:t>1/30/2013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E8EEAA-893D-4E31-A880-F143797A1CD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a:spLocks noChangeArrowheads="1"/>
          </p:cNvSpPr>
          <p:nvPr/>
        </p:nvSpPr>
        <p:spPr bwMode="invGray">
          <a:xfrm>
            <a:off x="6599238" y="0"/>
            <a:ext cx="46037" cy="6858000"/>
          </a:xfrm>
          <a:prstGeom prst="rect">
            <a:avLst/>
          </a:prstGeom>
          <a:solidFill>
            <a:srgbClr val="FFFFFF"/>
          </a:solidFill>
          <a:ln>
            <a:noFill/>
          </a:ln>
          <a:effectLst>
            <a:outerShdw blurRad="63500" dist="10160" dir="108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fld id="{7650D119-AB3F-4727-AA4F-4CD8A5DBF1E7}" type="datetime1">
              <a:rPr lang="en-US"/>
              <a:pPr/>
              <a:t>1/30/2013</a:t>
            </a:fld>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47E5D7A6-ACD3-4242-A12F-127B9020405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a:spLocks noChangeArrowheads="1"/>
          </p:cNvSpPr>
          <p:nvPr/>
        </p:nvSpPr>
        <p:spPr bwMode="invGray">
          <a:xfrm>
            <a:off x="0" y="1436688"/>
            <a:ext cx="9144000" cy="44450"/>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smtClean="0"/>
              <a:t>Click to edit Master title style</a:t>
            </a:r>
            <a:endParaRPr lang="en-US"/>
          </a:p>
        </p:txBody>
      </p:sp>
      <p:sp>
        <p:nvSpPr>
          <p:cNvPr id="1029"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wrap="square" lIns="109728" tIns="45720" rIns="45720" bIns="0" numCol="1" anchor="b" anchorCtr="0" compatLnSpc="1">
            <a:prstTxWarp prst="textNoShape">
              <a:avLst/>
            </a:prstTxWarp>
          </a:bodyPr>
          <a:lstStyle>
            <a:lvl1pPr>
              <a:defRPr sz="1200">
                <a:solidFill>
                  <a:srgbClr val="3F3F3F"/>
                </a:solidFill>
              </a:defRPr>
            </a:lvl1pPr>
          </a:lstStyle>
          <a:p>
            <a:fld id="{4A183786-7F0C-40AD-9DF1-9CBC431EBAFF}" type="datetime1">
              <a:rPr lang="en-US"/>
              <a:pPr/>
              <a:t>1/30/2013</a:t>
            </a:fld>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dirty="0">
                <a:solidFill>
                  <a:schemeClr val="tx1">
                    <a:tint val="95000"/>
                  </a:schemeClr>
                </a:solidFill>
                <a:latin typeface="Arial" charset="0"/>
                <a:ea typeface="+mn-ea"/>
                <a:cs typeface="Arial" charset="0"/>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wrap="square" lIns="91440" tIns="45720" rIns="91440" bIns="0" numCol="1" anchor="b" anchorCtr="0" compatLnSpc="1">
            <a:prstTxWarp prst="textNoShape">
              <a:avLst/>
            </a:prstTxWarp>
          </a:bodyPr>
          <a:lstStyle>
            <a:lvl1pPr algn="r">
              <a:defRPr sz="1200">
                <a:solidFill>
                  <a:srgbClr val="3F3F3F"/>
                </a:solidFill>
              </a:defRPr>
            </a:lvl1pPr>
          </a:lstStyle>
          <a:p>
            <a:fld id="{BBC4C820-1D13-4FD1-B231-20FE15178989}"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604" r:id="rId1"/>
    <p:sldLayoutId id="2147484599" r:id="rId2"/>
    <p:sldLayoutId id="2147484605" r:id="rId3"/>
    <p:sldLayoutId id="2147484600" r:id="rId4"/>
    <p:sldLayoutId id="2147484601" r:id="rId5"/>
    <p:sldLayoutId id="2147484602" r:id="rId6"/>
    <p:sldLayoutId id="2147484606" r:id="rId7"/>
    <p:sldLayoutId id="2147484607" r:id="rId8"/>
    <p:sldLayoutId id="2147484608" r:id="rId9"/>
    <p:sldLayoutId id="2147484603" r:id="rId10"/>
    <p:sldLayoutId id="2147484609" r:id="rId11"/>
  </p:sldLayoutIdLst>
  <p:hf hdr="0" ftr="0" dt="0"/>
  <p:txStyles>
    <p:titleStyle>
      <a:lvl1pPr algn="l" rtl="0" eaLnBrk="0" fontAlgn="base" hangingPunct="0">
        <a:spcBef>
          <a:spcPct val="0"/>
        </a:spcBef>
        <a:spcAft>
          <a:spcPct val="0"/>
        </a:spcAft>
        <a:defRPr sz="4500" b="1" kern="1200">
          <a:solidFill>
            <a:srgbClr val="347FD8"/>
          </a:solidFill>
          <a:latin typeface="+mj-lt"/>
          <a:ea typeface="ＭＳ Ｐゴシック" charset="0"/>
          <a:cs typeface="+mj-cs"/>
        </a:defRPr>
      </a:lvl1pPr>
      <a:lvl2pPr algn="l" rtl="0" eaLnBrk="0" fontAlgn="base" hangingPunct="0">
        <a:spcBef>
          <a:spcPct val="0"/>
        </a:spcBef>
        <a:spcAft>
          <a:spcPct val="0"/>
        </a:spcAft>
        <a:defRPr sz="4500" b="1">
          <a:solidFill>
            <a:srgbClr val="347FD8"/>
          </a:solidFill>
          <a:latin typeface="Corbel" pitchFamily="34" charset="0"/>
          <a:ea typeface="ＭＳ Ｐゴシック" charset="0"/>
        </a:defRPr>
      </a:lvl2pPr>
      <a:lvl3pPr algn="l" rtl="0" eaLnBrk="0" fontAlgn="base" hangingPunct="0">
        <a:spcBef>
          <a:spcPct val="0"/>
        </a:spcBef>
        <a:spcAft>
          <a:spcPct val="0"/>
        </a:spcAft>
        <a:defRPr sz="4500" b="1">
          <a:solidFill>
            <a:srgbClr val="347FD8"/>
          </a:solidFill>
          <a:latin typeface="Corbel" pitchFamily="34" charset="0"/>
          <a:ea typeface="ＭＳ Ｐゴシック" charset="0"/>
        </a:defRPr>
      </a:lvl3pPr>
      <a:lvl4pPr algn="l" rtl="0" eaLnBrk="0" fontAlgn="base" hangingPunct="0">
        <a:spcBef>
          <a:spcPct val="0"/>
        </a:spcBef>
        <a:spcAft>
          <a:spcPct val="0"/>
        </a:spcAft>
        <a:defRPr sz="4500" b="1">
          <a:solidFill>
            <a:srgbClr val="347FD8"/>
          </a:solidFill>
          <a:latin typeface="Corbel" pitchFamily="34" charset="0"/>
          <a:ea typeface="ＭＳ Ｐゴシック" charset="0"/>
        </a:defRPr>
      </a:lvl4pPr>
      <a:lvl5pPr algn="l" rtl="0" eaLnBrk="0" fontAlgn="base" hangingPunct="0">
        <a:spcBef>
          <a:spcPct val="0"/>
        </a:spcBef>
        <a:spcAft>
          <a:spcPct val="0"/>
        </a:spcAft>
        <a:defRPr sz="4500" b="1">
          <a:solidFill>
            <a:srgbClr val="347FD8"/>
          </a:solidFill>
          <a:latin typeface="Corbel" pitchFamily="34" charset="0"/>
          <a:ea typeface="ＭＳ Ｐゴシック" charset="0"/>
        </a:defRPr>
      </a:lvl5pPr>
      <a:lvl6pPr marL="457200" algn="l" rtl="0" fontAlgn="base">
        <a:spcBef>
          <a:spcPct val="0"/>
        </a:spcBef>
        <a:spcAft>
          <a:spcPct val="0"/>
        </a:spcAft>
        <a:defRPr sz="4500" b="1">
          <a:solidFill>
            <a:srgbClr val="347FD8"/>
          </a:solidFill>
          <a:latin typeface="Corbel" pitchFamily="34" charset="0"/>
        </a:defRPr>
      </a:lvl6pPr>
      <a:lvl7pPr marL="914400" algn="l" rtl="0" fontAlgn="base">
        <a:spcBef>
          <a:spcPct val="0"/>
        </a:spcBef>
        <a:spcAft>
          <a:spcPct val="0"/>
        </a:spcAft>
        <a:defRPr sz="4500" b="1">
          <a:solidFill>
            <a:srgbClr val="347FD8"/>
          </a:solidFill>
          <a:latin typeface="Corbel" pitchFamily="34" charset="0"/>
        </a:defRPr>
      </a:lvl7pPr>
      <a:lvl8pPr marL="1371600" algn="l" rtl="0" fontAlgn="base">
        <a:spcBef>
          <a:spcPct val="0"/>
        </a:spcBef>
        <a:spcAft>
          <a:spcPct val="0"/>
        </a:spcAft>
        <a:defRPr sz="4500" b="1">
          <a:solidFill>
            <a:srgbClr val="347FD8"/>
          </a:solidFill>
          <a:latin typeface="Corbel" pitchFamily="34" charset="0"/>
        </a:defRPr>
      </a:lvl8pPr>
      <a:lvl9pPr marL="1828800" algn="l" rtl="0" fontAlgn="base">
        <a:spcBef>
          <a:spcPct val="0"/>
        </a:spcBef>
        <a:spcAft>
          <a:spcPct val="0"/>
        </a:spcAft>
        <a:defRPr sz="4500" b="1">
          <a:solidFill>
            <a:srgbClr val="347FD8"/>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ＭＳ Ｐゴシック" charset="0"/>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ＭＳ Ｐゴシック" charset="0"/>
          <a:cs typeface="+mn-cs"/>
        </a:defRPr>
      </a:lvl2pPr>
      <a:lvl3pPr marL="995363" indent="-228600" algn="l" rtl="0" eaLnBrk="0" fontAlgn="base" hangingPunct="0">
        <a:spcBef>
          <a:spcPct val="20000"/>
        </a:spcBef>
        <a:spcAft>
          <a:spcPct val="0"/>
        </a:spcAft>
        <a:buClr>
          <a:srgbClr val="9BBB59"/>
        </a:buClr>
        <a:buFont typeface="Arial" pitchFamily="34" charset="0"/>
        <a:buChar char="▪"/>
        <a:defRPr sz="2400" kern="1200">
          <a:solidFill>
            <a:schemeClr val="tx1"/>
          </a:solidFill>
          <a:latin typeface="+mn-lt"/>
          <a:ea typeface="ＭＳ Ｐゴシック" charset="0"/>
          <a:cs typeface="+mn-cs"/>
        </a:defRPr>
      </a:lvl3pPr>
      <a:lvl4pPr marL="1216025" indent="-182563" algn="l" rtl="0" eaLnBrk="0" fontAlgn="base" hangingPunct="0">
        <a:spcBef>
          <a:spcPct val="20000"/>
        </a:spcBef>
        <a:spcAft>
          <a:spcPct val="0"/>
        </a:spcAft>
        <a:buClr>
          <a:srgbClr val="8064A2"/>
        </a:buClr>
        <a:buFont typeface="Arial" pitchFamily="34" charset="0"/>
        <a:buChar char="▪"/>
        <a:defRPr sz="2000" kern="1200">
          <a:solidFill>
            <a:schemeClr val="tx1"/>
          </a:solidFill>
          <a:latin typeface="+mn-lt"/>
          <a:ea typeface="ＭＳ Ｐゴシック" charset="0"/>
          <a:cs typeface="+mn-cs"/>
        </a:defRPr>
      </a:lvl4pPr>
      <a:lvl5pPr marL="1425575" indent="-182563" algn="l" rtl="0" eaLnBrk="0" fontAlgn="base" hangingPunct="0">
        <a:spcBef>
          <a:spcPct val="20000"/>
        </a:spcBef>
        <a:spcAft>
          <a:spcPct val="0"/>
        </a:spcAft>
        <a:buClr>
          <a:srgbClr val="4BACC6"/>
        </a:buClr>
        <a:buFont typeface="Wingdings 3" pitchFamily="18" charset="2"/>
        <a:buChar char=""/>
        <a:defRPr lang="en-US" sz="2000" kern="1200">
          <a:solidFill>
            <a:schemeClr val="tx1"/>
          </a:solidFill>
          <a:latin typeface="+mn-lt"/>
          <a:ea typeface="ＭＳ Ｐゴシック" charset="0"/>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comments" Target="../comments/comment3.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US" sz="7200" dirty="0" smtClean="0">
                <a:ea typeface="+mj-ea"/>
              </a:rPr>
              <a:t>Title Slide</a:t>
            </a:r>
            <a:endParaRPr lang="en-US" sz="7200" dirty="0">
              <a:ea typeface="+mj-ea"/>
            </a:endParaRPr>
          </a:p>
        </p:txBody>
      </p:sp>
      <p:pic>
        <p:nvPicPr>
          <p:cNvPr id="8194"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8195" name="TextBox 4"/>
          <p:cNvSpPr txBox="1">
            <a:spLocks noChangeArrowheads="1"/>
          </p:cNvSpPr>
          <p:nvPr/>
        </p:nvSpPr>
        <p:spPr bwMode="auto">
          <a:xfrm>
            <a:off x="914400" y="2667000"/>
            <a:ext cx="8229600" cy="1631216"/>
          </a:xfrm>
          <a:prstGeom prst="rect">
            <a:avLst/>
          </a:prstGeom>
          <a:noFill/>
          <a:ln w="9525">
            <a:noFill/>
            <a:miter lim="800000"/>
            <a:headEnd/>
            <a:tailEnd/>
          </a:ln>
        </p:spPr>
        <p:txBody>
          <a:bodyPr>
            <a:spAutoFit/>
          </a:bodyPr>
          <a:lstStyle/>
          <a:p>
            <a:pPr algn="ctr"/>
            <a:r>
              <a:rPr lang="en-US" sz="3800" dirty="0" smtClean="0">
                <a:latin typeface="Britannic Bold" pitchFamily="34" charset="0"/>
              </a:rPr>
              <a:t>Recruit &amp; Retain Board Members</a:t>
            </a:r>
            <a:endParaRPr lang="en-US" sz="3800" dirty="0" smtClean="0">
              <a:latin typeface="Britannic Bold" pitchFamily="34" charset="0"/>
            </a:endParaRPr>
          </a:p>
          <a:p>
            <a:pPr algn="ctr"/>
            <a:endParaRPr lang="en-US" sz="3800" dirty="0" smtClean="0">
              <a:latin typeface="Britannic Bold" pitchFamily="34" charset="0"/>
            </a:endParaRPr>
          </a:p>
          <a:p>
            <a:pPr algn="ctr"/>
            <a:r>
              <a:rPr lang="en-US" dirty="0" smtClean="0">
                <a:latin typeface="Britannic Bold" pitchFamily="34" charset="0"/>
              </a:rPr>
              <a:t>Natasha Davis</a:t>
            </a:r>
            <a:endParaRPr lang="en-US" dirty="0" smtClean="0">
              <a:latin typeface="Britannic Bold" pitchFamily="34" charset="0"/>
            </a:endParaRPr>
          </a:p>
        </p:txBody>
      </p:sp>
      <p:sp>
        <p:nvSpPr>
          <p:cNvPr id="3" name="TextBox 2"/>
          <p:cNvSpPr txBox="1"/>
          <p:nvPr/>
        </p:nvSpPr>
        <p:spPr>
          <a:xfrm>
            <a:off x="5867400" y="5791200"/>
            <a:ext cx="3124200" cy="769441"/>
          </a:xfrm>
          <a:prstGeom prst="rect">
            <a:avLst/>
          </a:prstGeom>
          <a:solidFill>
            <a:schemeClr val="bg1"/>
          </a:solidFill>
        </p:spPr>
        <p:txBody>
          <a:bodyPr>
            <a:spAutoFit/>
          </a:bodyPr>
          <a:lstStyle/>
          <a:p>
            <a:pPr>
              <a:defRPr/>
            </a:pPr>
            <a:r>
              <a:rPr lang="en-US" sz="1100" b="1" dirty="0">
                <a:latin typeface="Arial" charset="0"/>
                <a:ea typeface="ＭＳ Ｐゴシック" pitchFamily="34" charset="-128"/>
              </a:rPr>
              <a:t>Natasha </a:t>
            </a:r>
            <a:r>
              <a:rPr lang="en-US" sz="1100" b="1" dirty="0" smtClean="0">
                <a:latin typeface="Arial" charset="0"/>
                <a:ea typeface="ＭＳ Ｐゴシック" pitchFamily="34" charset="-128"/>
              </a:rPr>
              <a:t>Davis, MPA</a:t>
            </a:r>
          </a:p>
          <a:p>
            <a:pPr>
              <a:defRPr/>
            </a:pPr>
            <a:r>
              <a:rPr lang="en-US" sz="1100" b="1" dirty="0" smtClean="0">
                <a:latin typeface="Arial" charset="0"/>
                <a:ea typeface="ＭＳ Ｐゴシック" pitchFamily="34" charset="-128"/>
              </a:rPr>
              <a:t>QENO Program Coordinator</a:t>
            </a:r>
            <a:endParaRPr lang="en-US" sz="1100" b="1" dirty="0">
              <a:latin typeface="Arial" charset="0"/>
              <a:ea typeface="ＭＳ Ｐゴシック" pitchFamily="34" charset="-128"/>
            </a:endParaRPr>
          </a:p>
          <a:p>
            <a:pPr>
              <a:defRPr/>
            </a:pPr>
            <a:r>
              <a:rPr lang="en-US" sz="1100" b="1" dirty="0" smtClean="0">
                <a:latin typeface="Arial" charset="0"/>
                <a:ea typeface="ＭＳ Ｐゴシック" pitchFamily="34" charset="-128"/>
              </a:rPr>
              <a:t>Public &amp; International Affairs | </a:t>
            </a:r>
            <a:r>
              <a:rPr lang="en-US" sz="1100" b="1" dirty="0">
                <a:latin typeface="Arial" charset="0"/>
                <a:ea typeface="ＭＳ Ｐゴシック" pitchFamily="34" charset="-128"/>
              </a:rPr>
              <a:t>UNCW</a:t>
            </a:r>
          </a:p>
          <a:p>
            <a:pPr>
              <a:defRPr/>
            </a:pPr>
            <a:r>
              <a:rPr lang="en-US" sz="1100" b="1" dirty="0" smtClean="0">
                <a:latin typeface="Arial" charset="0"/>
                <a:ea typeface="ＭＳ Ｐゴシック" pitchFamily="34" charset="-128"/>
              </a:rPr>
              <a:t>T</a:t>
            </a:r>
            <a:r>
              <a:rPr lang="en-US" sz="1100" b="1" dirty="0">
                <a:latin typeface="Arial" charset="0"/>
                <a:ea typeface="ＭＳ Ｐゴシック" pitchFamily="34" charset="-128"/>
              </a:rPr>
              <a:t>:  910-962-2878   |  E:  </a:t>
            </a:r>
            <a:r>
              <a:rPr lang="en-US" sz="1100" b="1" dirty="0" smtClean="0">
                <a:latin typeface="Arial" charset="0"/>
                <a:ea typeface="ＭＳ Ｐゴシック" pitchFamily="34" charset="-128"/>
              </a:rPr>
              <a:t>davisn@uncw.edu</a:t>
            </a:r>
            <a:endParaRPr lang="en-US" sz="1100" b="1" dirty="0">
              <a:latin typeface="Arial" charset="0"/>
              <a:ea typeface="ＭＳ Ｐゴシック" pitchFamily="34" charset="-128"/>
            </a:endParaRPr>
          </a:p>
        </p:txBody>
      </p:sp>
      <p:sp>
        <p:nvSpPr>
          <p:cNvPr id="8197" name="Slide Number Placeholder 3"/>
          <p:cNvSpPr>
            <a:spLocks noGrp="1"/>
          </p:cNvSpPr>
          <p:nvPr>
            <p:ph type="sldNum" sz="quarter" idx="12"/>
          </p:nvPr>
        </p:nvSpPr>
        <p:spPr bwMode="auto">
          <a:noFill/>
          <a:ln>
            <a:miter lim="800000"/>
            <a:headEnd/>
            <a:tailEnd/>
          </a:ln>
        </p:spPr>
        <p:txBody>
          <a:bodyPr/>
          <a:lstStyle/>
          <a:p>
            <a:fld id="{AE24094B-9198-49FB-BBDE-0A2F82FE43CA}" type="slidenum">
              <a:rPr lang="en-US"/>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5"/>
          <p:cNvSpPr>
            <a:spLocks noGrp="1"/>
          </p:cNvSpPr>
          <p:nvPr>
            <p:ph type="title"/>
          </p:nvPr>
        </p:nvSpPr>
        <p:spPr>
          <a:xfrm>
            <a:off x="228600" y="228600"/>
            <a:ext cx="8229600" cy="1066800"/>
          </a:xfrm>
        </p:spPr>
        <p:txBody>
          <a:bodyPr/>
          <a:lstStyle/>
          <a:p>
            <a:pPr eaLnBrk="1" fontAlgn="auto" hangingPunct="1">
              <a:spcAft>
                <a:spcPts val="0"/>
              </a:spcAft>
              <a:defRPr/>
            </a:pPr>
            <a:r>
              <a:rPr lang="en-US" dirty="0" smtClean="0">
                <a:ea typeface="+mj-ea"/>
              </a:rPr>
              <a:t>Agenda</a:t>
            </a:r>
            <a:endParaRPr lang="en-US" dirty="0" smtClean="0">
              <a:solidFill>
                <a:schemeClr val="accent1">
                  <a:satMod val="150000"/>
                </a:schemeClr>
              </a:solidFill>
              <a:ea typeface="+mj-ea"/>
            </a:endParaRPr>
          </a:p>
        </p:txBody>
      </p:sp>
      <p:sp>
        <p:nvSpPr>
          <p:cNvPr id="9218" name="Content Placeholder 6"/>
          <p:cNvSpPr>
            <a:spLocks noGrp="1"/>
          </p:cNvSpPr>
          <p:nvPr>
            <p:ph idx="1"/>
          </p:nvPr>
        </p:nvSpPr>
        <p:spPr>
          <a:xfrm>
            <a:off x="381000" y="1774825"/>
            <a:ext cx="8305800" cy="4244975"/>
          </a:xfrm>
        </p:spPr>
        <p:txBody>
          <a:bodyPr/>
          <a:lstStyle/>
          <a:p>
            <a:r>
              <a:rPr lang="en-US" sz="2400" smtClean="0">
                <a:ea typeface="ＭＳ Ｐゴシック" charset="-128"/>
              </a:rPr>
              <a:t>Introductions</a:t>
            </a:r>
          </a:p>
          <a:p>
            <a:r>
              <a:rPr lang="en-US" sz="2400" smtClean="0">
                <a:ea typeface="ＭＳ Ｐゴシック" charset="-128"/>
              </a:rPr>
              <a:t>Expectations and Norms</a:t>
            </a:r>
          </a:p>
          <a:p>
            <a:r>
              <a:rPr lang="en-US" altLang="ja-JP" sz="2400" smtClean="0">
                <a:ea typeface="ＭＳ Ｐゴシック" charset="-128"/>
              </a:rPr>
              <a:t>Overview</a:t>
            </a:r>
          </a:p>
          <a:p>
            <a:r>
              <a:rPr lang="en-US" altLang="ja-JP" sz="2400" smtClean="0">
                <a:ea typeface="ＭＳ Ｐゴシック" charset="-128"/>
              </a:rPr>
              <a:t>Action Plan</a:t>
            </a:r>
          </a:p>
          <a:p>
            <a:r>
              <a:rPr lang="en-US" altLang="ja-JP" sz="2400" smtClean="0">
                <a:ea typeface="ＭＳ Ｐゴシック" charset="-128"/>
              </a:rPr>
              <a:t>Mission Driven</a:t>
            </a:r>
          </a:p>
          <a:p>
            <a:r>
              <a:rPr lang="en-US" altLang="ja-JP" sz="2400" smtClean="0">
                <a:ea typeface="ＭＳ Ｐゴシック" charset="-128"/>
              </a:rPr>
              <a:t>Strategic Thinking</a:t>
            </a:r>
          </a:p>
          <a:p>
            <a:r>
              <a:rPr lang="en-US" altLang="ja-JP" sz="2400" smtClean="0">
                <a:ea typeface="ＭＳ Ｐゴシック" charset="-128"/>
              </a:rPr>
              <a:t>Ethos of Transparency</a:t>
            </a:r>
          </a:p>
          <a:p>
            <a:r>
              <a:rPr lang="en-US" altLang="ja-JP" sz="2400" smtClean="0">
                <a:ea typeface="ＭＳ Ｐゴシック" charset="-128"/>
              </a:rPr>
              <a:t>Compliance with Integrity</a:t>
            </a:r>
          </a:p>
          <a:p>
            <a:r>
              <a:rPr lang="en-US" altLang="ja-JP" sz="2400" smtClean="0">
                <a:ea typeface="ＭＳ Ｐゴシック" charset="-128"/>
              </a:rPr>
              <a:t>Sustaining Resources</a:t>
            </a:r>
          </a:p>
          <a:p>
            <a:r>
              <a:rPr lang="en-US" altLang="ja-JP" sz="2400" smtClean="0">
                <a:ea typeface="ＭＳ Ｐゴシック" charset="-128"/>
              </a:rPr>
              <a:t>Intentional Board Practices</a:t>
            </a:r>
          </a:p>
          <a:p>
            <a:r>
              <a:rPr lang="en-US" altLang="ja-JP" sz="2400" smtClean="0">
                <a:ea typeface="ＭＳ Ｐゴシック" charset="-128"/>
              </a:rPr>
              <a:t>Revitalization</a:t>
            </a:r>
          </a:p>
          <a:p>
            <a:endParaRPr lang="en-US" altLang="ja-JP" smtClean="0">
              <a:ea typeface="ＭＳ Ｐゴシック" charset="-128"/>
            </a:endParaRPr>
          </a:p>
          <a:p>
            <a:endParaRPr lang="en-US" altLang="ja-JP" smtClean="0">
              <a:ea typeface="ＭＳ Ｐゴシック" charset="-128"/>
            </a:endParaRPr>
          </a:p>
        </p:txBody>
      </p:sp>
      <p:sp>
        <p:nvSpPr>
          <p:cNvPr id="9219" name="Slide Number Placeholder 4"/>
          <p:cNvSpPr>
            <a:spLocks noGrp="1"/>
          </p:cNvSpPr>
          <p:nvPr>
            <p:ph type="sldNum" sz="quarter" idx="12"/>
          </p:nvPr>
        </p:nvSpPr>
        <p:spPr bwMode="auto">
          <a:noFill/>
          <a:ln>
            <a:miter lim="800000"/>
            <a:headEnd/>
            <a:tailEnd/>
          </a:ln>
        </p:spPr>
        <p:txBody>
          <a:bodyPr bIns="45720"/>
          <a:lstStyle/>
          <a:p>
            <a:fld id="{A456F414-909D-42D0-9DE6-81D4835C1C18}" type="slidenum">
              <a:rPr lang="en-US"/>
              <a:pPr/>
              <a:t>2</a:t>
            </a:fld>
            <a:endParaRPr lang="en-US"/>
          </a:p>
        </p:txBody>
      </p:sp>
      <p:pic>
        <p:nvPicPr>
          <p:cNvPr id="9220" name="Picture 3"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pPr>
              <a:defRPr/>
            </a:pPr>
            <a:r>
              <a:rPr lang="en-US" dirty="0" smtClean="0">
                <a:ea typeface="+mj-ea"/>
              </a:rPr>
              <a:t>Revitalization</a:t>
            </a:r>
          </a:p>
        </p:txBody>
      </p:sp>
      <p:sp>
        <p:nvSpPr>
          <p:cNvPr id="44034" name="Text Placeholder 4"/>
          <p:cNvSpPr>
            <a:spLocks noGrp="1"/>
          </p:cNvSpPr>
          <p:nvPr>
            <p:ph type="body" idx="1"/>
          </p:nvPr>
        </p:nvSpPr>
        <p:spPr>
          <a:xfrm>
            <a:off x="741363" y="1828800"/>
            <a:ext cx="8021637" cy="685800"/>
          </a:xfrm>
        </p:spPr>
        <p:txBody>
          <a:bodyPr/>
          <a:lstStyle/>
          <a:p>
            <a:endParaRPr lang="en-US" smtClean="0">
              <a:ea typeface="ＭＳ Ｐゴシック" charset="-128"/>
              <a:sym typeface="Wingdings" pitchFamily="2" charset="2"/>
            </a:endParaRPr>
          </a:p>
          <a:p>
            <a:endParaRPr lang="en-US" smtClean="0">
              <a:ea typeface="ＭＳ Ｐゴシック" charset="-128"/>
              <a:sym typeface="Wingdings" pitchFamily="2" charset="2"/>
            </a:endParaRPr>
          </a:p>
          <a:p>
            <a:endParaRPr lang="en-US" smtClean="0">
              <a:ea typeface="ＭＳ Ｐゴシック" charset="-128"/>
            </a:endParaRPr>
          </a:p>
        </p:txBody>
      </p:sp>
      <p:pic>
        <p:nvPicPr>
          <p:cNvPr id="44035"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pic>
        <p:nvPicPr>
          <p:cNvPr id="44036" name="Picture 1"/>
          <p:cNvPicPr>
            <a:picLocks noChangeAspect="1"/>
          </p:cNvPicPr>
          <p:nvPr/>
        </p:nvPicPr>
        <p:blipFill>
          <a:blip r:embed="rId4" cstate="print"/>
          <a:srcRect/>
          <a:stretch>
            <a:fillRect/>
          </a:stretch>
        </p:blipFill>
        <p:spPr bwMode="auto">
          <a:xfrm>
            <a:off x="2514600" y="2911475"/>
            <a:ext cx="4191000" cy="3570288"/>
          </a:xfrm>
          <a:prstGeom prst="rect">
            <a:avLst/>
          </a:prstGeom>
          <a:noFill/>
          <a:ln w="9525">
            <a:noFill/>
            <a:miter lim="800000"/>
            <a:headEnd/>
            <a:tailEnd/>
          </a:ln>
        </p:spPr>
      </p:pic>
      <p:sp>
        <p:nvSpPr>
          <p:cNvPr id="44037" name="Slide Number Placeholder 2"/>
          <p:cNvSpPr>
            <a:spLocks noGrp="1"/>
          </p:cNvSpPr>
          <p:nvPr>
            <p:ph type="sldNum" sz="quarter" idx="12"/>
          </p:nvPr>
        </p:nvSpPr>
        <p:spPr bwMode="auto">
          <a:noFill/>
          <a:ln>
            <a:miter lim="800000"/>
            <a:headEnd/>
            <a:tailEnd/>
          </a:ln>
        </p:spPr>
        <p:txBody>
          <a:bodyPr/>
          <a:lstStyle/>
          <a:p>
            <a:fld id="{C7F49C1D-695E-4C01-922C-B5A6FEF34EFF}" type="slidenum">
              <a:rPr lang="en-US"/>
              <a:pPr/>
              <a:t>3</a:t>
            </a:fld>
            <a:endParaRPr lang="en-US"/>
          </a:p>
        </p:txBody>
      </p:sp>
    </p:spTree>
    <p:extLst>
      <p:ext uri="{BB962C8B-B14F-4D97-AF65-F5344CB8AC3E}">
        <p14:creationId xmlns:p14="http://schemas.microsoft.com/office/powerpoint/2010/main" val="14476964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47800" y="1676400"/>
            <a:ext cx="2657475" cy="1544638"/>
            <a:chOff x="912" y="1366"/>
            <a:chExt cx="1674" cy="973"/>
          </a:xfrm>
        </p:grpSpPr>
        <p:sp>
          <p:nvSpPr>
            <p:cNvPr id="949252" name="Rectangle 4"/>
            <p:cNvSpPr>
              <a:spLocks noChangeArrowheads="1"/>
            </p:cNvSpPr>
            <p:nvPr/>
          </p:nvSpPr>
          <p:spPr bwMode="auto">
            <a:xfrm>
              <a:off x="912" y="1504"/>
              <a:ext cx="961" cy="330"/>
            </a:xfrm>
            <a:prstGeom prst="rect">
              <a:avLst/>
            </a:prstGeom>
            <a:noFill/>
            <a:ln w="9525">
              <a:noFill/>
              <a:miter lim="800000"/>
              <a:headEnd/>
              <a:tailEnd/>
            </a:ln>
            <a:effectLst/>
          </p:spPr>
          <p:txBody>
            <a:bodyPr lIns="92075" tIns="46038" rIns="92075" bIns="46038">
              <a:spAutoFit/>
            </a:bodyPr>
            <a:lstStyle/>
            <a:p>
              <a:pPr eaLnBrk="0" hangingPunct="0"/>
              <a:r>
                <a:rPr lang="en-US" sz="2800" i="1">
                  <a:effectLst>
                    <a:outerShdw blurRad="38100" dist="38100" dir="2700000" algn="tl">
                      <a:srgbClr val="C0C0C0"/>
                    </a:outerShdw>
                  </a:effectLst>
                </a:rPr>
                <a:t>Rotate</a:t>
              </a:r>
            </a:p>
          </p:txBody>
        </p:sp>
        <p:sp>
          <p:nvSpPr>
            <p:cNvPr id="45083" name="Freeform 5"/>
            <p:cNvSpPr>
              <a:spLocks/>
            </p:cNvSpPr>
            <p:nvPr/>
          </p:nvSpPr>
          <p:spPr bwMode="auto">
            <a:xfrm>
              <a:off x="1600" y="1366"/>
              <a:ext cx="986" cy="973"/>
            </a:xfrm>
            <a:custGeom>
              <a:avLst/>
              <a:gdLst>
                <a:gd name="T0" fmla="*/ 0 w 986"/>
                <a:gd name="T1" fmla="*/ 771 h 973"/>
                <a:gd name="T2" fmla="*/ 10 w 986"/>
                <a:gd name="T3" fmla="*/ 751 h 973"/>
                <a:gd name="T4" fmla="*/ 19 w 986"/>
                <a:gd name="T5" fmla="*/ 735 h 973"/>
                <a:gd name="T6" fmla="*/ 28 w 986"/>
                <a:gd name="T7" fmla="*/ 717 h 973"/>
                <a:gd name="T8" fmla="*/ 37 w 986"/>
                <a:gd name="T9" fmla="*/ 701 h 973"/>
                <a:gd name="T10" fmla="*/ 47 w 986"/>
                <a:gd name="T11" fmla="*/ 683 h 973"/>
                <a:gd name="T12" fmla="*/ 59 w 986"/>
                <a:gd name="T13" fmla="*/ 666 h 973"/>
                <a:gd name="T14" fmla="*/ 69 w 986"/>
                <a:gd name="T15" fmla="*/ 649 h 973"/>
                <a:gd name="T16" fmla="*/ 79 w 986"/>
                <a:gd name="T17" fmla="*/ 632 h 973"/>
                <a:gd name="T18" fmla="*/ 93 w 986"/>
                <a:gd name="T19" fmla="*/ 612 h 973"/>
                <a:gd name="T20" fmla="*/ 108 w 986"/>
                <a:gd name="T21" fmla="*/ 592 h 973"/>
                <a:gd name="T22" fmla="*/ 119 w 986"/>
                <a:gd name="T23" fmla="*/ 575 h 973"/>
                <a:gd name="T24" fmla="*/ 133 w 986"/>
                <a:gd name="T25" fmla="*/ 559 h 973"/>
                <a:gd name="T26" fmla="*/ 147 w 986"/>
                <a:gd name="T27" fmla="*/ 540 h 973"/>
                <a:gd name="T28" fmla="*/ 163 w 986"/>
                <a:gd name="T29" fmla="*/ 520 h 973"/>
                <a:gd name="T30" fmla="*/ 178 w 986"/>
                <a:gd name="T31" fmla="*/ 503 h 973"/>
                <a:gd name="T32" fmla="*/ 194 w 986"/>
                <a:gd name="T33" fmla="*/ 484 h 973"/>
                <a:gd name="T34" fmla="*/ 210 w 986"/>
                <a:gd name="T35" fmla="*/ 469 h 973"/>
                <a:gd name="T36" fmla="*/ 229 w 986"/>
                <a:gd name="T37" fmla="*/ 447 h 973"/>
                <a:gd name="T38" fmla="*/ 245 w 986"/>
                <a:gd name="T39" fmla="*/ 430 h 973"/>
                <a:gd name="T40" fmla="*/ 262 w 986"/>
                <a:gd name="T41" fmla="*/ 415 h 973"/>
                <a:gd name="T42" fmla="*/ 281 w 986"/>
                <a:gd name="T43" fmla="*/ 397 h 973"/>
                <a:gd name="T44" fmla="*/ 295 w 986"/>
                <a:gd name="T45" fmla="*/ 385 h 973"/>
                <a:gd name="T46" fmla="*/ 312 w 986"/>
                <a:gd name="T47" fmla="*/ 369 h 973"/>
                <a:gd name="T48" fmla="*/ 330 w 986"/>
                <a:gd name="T49" fmla="*/ 354 h 973"/>
                <a:gd name="T50" fmla="*/ 352 w 986"/>
                <a:gd name="T51" fmla="*/ 338 h 973"/>
                <a:gd name="T52" fmla="*/ 369 w 986"/>
                <a:gd name="T53" fmla="*/ 324 h 973"/>
                <a:gd name="T54" fmla="*/ 390 w 986"/>
                <a:gd name="T55" fmla="*/ 308 h 973"/>
                <a:gd name="T56" fmla="*/ 414 w 986"/>
                <a:gd name="T57" fmla="*/ 292 h 973"/>
                <a:gd name="T58" fmla="*/ 435 w 986"/>
                <a:gd name="T59" fmla="*/ 275 h 973"/>
                <a:gd name="T60" fmla="*/ 459 w 986"/>
                <a:gd name="T61" fmla="*/ 259 h 973"/>
                <a:gd name="T62" fmla="*/ 484 w 986"/>
                <a:gd name="T63" fmla="*/ 244 h 973"/>
                <a:gd name="T64" fmla="*/ 509 w 986"/>
                <a:gd name="T65" fmla="*/ 230 h 973"/>
                <a:gd name="T66" fmla="*/ 536 w 986"/>
                <a:gd name="T67" fmla="*/ 215 h 973"/>
                <a:gd name="T68" fmla="*/ 558 w 986"/>
                <a:gd name="T69" fmla="*/ 205 h 973"/>
                <a:gd name="T70" fmla="*/ 580 w 986"/>
                <a:gd name="T71" fmla="*/ 192 h 973"/>
                <a:gd name="T72" fmla="*/ 605 w 986"/>
                <a:gd name="T73" fmla="*/ 182 h 973"/>
                <a:gd name="T74" fmla="*/ 623 w 986"/>
                <a:gd name="T75" fmla="*/ 175 h 973"/>
                <a:gd name="T76" fmla="*/ 547 w 986"/>
                <a:gd name="T77" fmla="*/ 0 h 973"/>
                <a:gd name="T78" fmla="*/ 986 w 986"/>
                <a:gd name="T79" fmla="*/ 249 h 973"/>
                <a:gd name="T80" fmla="*/ 872 w 986"/>
                <a:gd name="T81" fmla="*/ 765 h 973"/>
                <a:gd name="T82" fmla="*/ 801 w 986"/>
                <a:gd name="T83" fmla="*/ 612 h 973"/>
                <a:gd name="T84" fmla="*/ 771 w 986"/>
                <a:gd name="T85" fmla="*/ 626 h 973"/>
                <a:gd name="T86" fmla="*/ 744 w 986"/>
                <a:gd name="T87" fmla="*/ 641 h 973"/>
                <a:gd name="T88" fmla="*/ 713 w 986"/>
                <a:gd name="T89" fmla="*/ 660 h 973"/>
                <a:gd name="T90" fmla="*/ 680 w 986"/>
                <a:gd name="T91" fmla="*/ 681 h 973"/>
                <a:gd name="T92" fmla="*/ 655 w 986"/>
                <a:gd name="T93" fmla="*/ 700 h 973"/>
                <a:gd name="T94" fmla="*/ 629 w 986"/>
                <a:gd name="T95" fmla="*/ 721 h 973"/>
                <a:gd name="T96" fmla="*/ 604 w 986"/>
                <a:gd name="T97" fmla="*/ 741 h 973"/>
                <a:gd name="T98" fmla="*/ 582 w 986"/>
                <a:gd name="T99" fmla="*/ 762 h 973"/>
                <a:gd name="T100" fmla="*/ 562 w 986"/>
                <a:gd name="T101" fmla="*/ 785 h 973"/>
                <a:gd name="T102" fmla="*/ 539 w 986"/>
                <a:gd name="T103" fmla="*/ 809 h 973"/>
                <a:gd name="T104" fmla="*/ 520 w 986"/>
                <a:gd name="T105" fmla="*/ 833 h 973"/>
                <a:gd name="T106" fmla="*/ 501 w 986"/>
                <a:gd name="T107" fmla="*/ 857 h 973"/>
                <a:gd name="T108" fmla="*/ 485 w 986"/>
                <a:gd name="T109" fmla="*/ 878 h 973"/>
                <a:gd name="T110" fmla="*/ 467 w 986"/>
                <a:gd name="T111" fmla="*/ 907 h 973"/>
                <a:gd name="T112" fmla="*/ 451 w 986"/>
                <a:gd name="T113" fmla="*/ 933 h 973"/>
                <a:gd name="T114" fmla="*/ 442 w 986"/>
                <a:gd name="T115" fmla="*/ 953 h 973"/>
                <a:gd name="T116" fmla="*/ 430 w 986"/>
                <a:gd name="T117" fmla="*/ 973 h 973"/>
                <a:gd name="T118" fmla="*/ 0 w 986"/>
                <a:gd name="T119" fmla="*/ 771 h 9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6"/>
                <a:gd name="T181" fmla="*/ 0 h 973"/>
                <a:gd name="T182" fmla="*/ 986 w 986"/>
                <a:gd name="T183" fmla="*/ 973 h 97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6" h="973">
                  <a:moveTo>
                    <a:pt x="0" y="771"/>
                  </a:moveTo>
                  <a:lnTo>
                    <a:pt x="10" y="751"/>
                  </a:lnTo>
                  <a:lnTo>
                    <a:pt x="19" y="735"/>
                  </a:lnTo>
                  <a:lnTo>
                    <a:pt x="28" y="717"/>
                  </a:lnTo>
                  <a:lnTo>
                    <a:pt x="37" y="701"/>
                  </a:lnTo>
                  <a:lnTo>
                    <a:pt x="47" y="683"/>
                  </a:lnTo>
                  <a:lnTo>
                    <a:pt x="59" y="666"/>
                  </a:lnTo>
                  <a:lnTo>
                    <a:pt x="69" y="649"/>
                  </a:lnTo>
                  <a:lnTo>
                    <a:pt x="79" y="632"/>
                  </a:lnTo>
                  <a:lnTo>
                    <a:pt x="93" y="612"/>
                  </a:lnTo>
                  <a:lnTo>
                    <a:pt x="108" y="592"/>
                  </a:lnTo>
                  <a:lnTo>
                    <a:pt x="119" y="575"/>
                  </a:lnTo>
                  <a:lnTo>
                    <a:pt x="133" y="559"/>
                  </a:lnTo>
                  <a:lnTo>
                    <a:pt x="147" y="540"/>
                  </a:lnTo>
                  <a:lnTo>
                    <a:pt x="163" y="520"/>
                  </a:lnTo>
                  <a:lnTo>
                    <a:pt x="178" y="503"/>
                  </a:lnTo>
                  <a:lnTo>
                    <a:pt x="194" y="484"/>
                  </a:lnTo>
                  <a:lnTo>
                    <a:pt x="210" y="469"/>
                  </a:lnTo>
                  <a:lnTo>
                    <a:pt x="229" y="447"/>
                  </a:lnTo>
                  <a:lnTo>
                    <a:pt x="245" y="430"/>
                  </a:lnTo>
                  <a:lnTo>
                    <a:pt x="262" y="415"/>
                  </a:lnTo>
                  <a:lnTo>
                    <a:pt x="281" y="397"/>
                  </a:lnTo>
                  <a:lnTo>
                    <a:pt x="295" y="385"/>
                  </a:lnTo>
                  <a:lnTo>
                    <a:pt x="312" y="369"/>
                  </a:lnTo>
                  <a:lnTo>
                    <a:pt x="330" y="354"/>
                  </a:lnTo>
                  <a:lnTo>
                    <a:pt x="352" y="338"/>
                  </a:lnTo>
                  <a:lnTo>
                    <a:pt x="369" y="324"/>
                  </a:lnTo>
                  <a:lnTo>
                    <a:pt x="390" y="308"/>
                  </a:lnTo>
                  <a:lnTo>
                    <a:pt x="414" y="292"/>
                  </a:lnTo>
                  <a:lnTo>
                    <a:pt x="435" y="275"/>
                  </a:lnTo>
                  <a:lnTo>
                    <a:pt x="459" y="259"/>
                  </a:lnTo>
                  <a:lnTo>
                    <a:pt x="484" y="244"/>
                  </a:lnTo>
                  <a:lnTo>
                    <a:pt x="509" y="230"/>
                  </a:lnTo>
                  <a:lnTo>
                    <a:pt x="536" y="215"/>
                  </a:lnTo>
                  <a:lnTo>
                    <a:pt x="558" y="205"/>
                  </a:lnTo>
                  <a:lnTo>
                    <a:pt x="580" y="192"/>
                  </a:lnTo>
                  <a:lnTo>
                    <a:pt x="605" y="182"/>
                  </a:lnTo>
                  <a:lnTo>
                    <a:pt x="623" y="175"/>
                  </a:lnTo>
                  <a:lnTo>
                    <a:pt x="547" y="0"/>
                  </a:lnTo>
                  <a:lnTo>
                    <a:pt x="986" y="249"/>
                  </a:lnTo>
                  <a:lnTo>
                    <a:pt x="872" y="765"/>
                  </a:lnTo>
                  <a:lnTo>
                    <a:pt x="801" y="612"/>
                  </a:lnTo>
                  <a:lnTo>
                    <a:pt x="771" y="626"/>
                  </a:lnTo>
                  <a:lnTo>
                    <a:pt x="744" y="641"/>
                  </a:lnTo>
                  <a:lnTo>
                    <a:pt x="713" y="660"/>
                  </a:lnTo>
                  <a:lnTo>
                    <a:pt x="680" y="681"/>
                  </a:lnTo>
                  <a:lnTo>
                    <a:pt x="655" y="700"/>
                  </a:lnTo>
                  <a:lnTo>
                    <a:pt x="629" y="721"/>
                  </a:lnTo>
                  <a:lnTo>
                    <a:pt x="604" y="741"/>
                  </a:lnTo>
                  <a:lnTo>
                    <a:pt x="582" y="762"/>
                  </a:lnTo>
                  <a:lnTo>
                    <a:pt x="562" y="785"/>
                  </a:lnTo>
                  <a:lnTo>
                    <a:pt x="539" y="809"/>
                  </a:lnTo>
                  <a:lnTo>
                    <a:pt x="520" y="833"/>
                  </a:lnTo>
                  <a:lnTo>
                    <a:pt x="501" y="857"/>
                  </a:lnTo>
                  <a:lnTo>
                    <a:pt x="485" y="878"/>
                  </a:lnTo>
                  <a:lnTo>
                    <a:pt x="467" y="907"/>
                  </a:lnTo>
                  <a:lnTo>
                    <a:pt x="451" y="933"/>
                  </a:lnTo>
                  <a:lnTo>
                    <a:pt x="442" y="953"/>
                  </a:lnTo>
                  <a:lnTo>
                    <a:pt x="430" y="973"/>
                  </a:lnTo>
                  <a:lnTo>
                    <a:pt x="0" y="771"/>
                  </a:lnTo>
                  <a:close/>
                </a:path>
              </a:pathLst>
            </a:custGeom>
            <a:solidFill>
              <a:srgbClr val="00FFFF"/>
            </a:solidFill>
            <a:ln w="15875">
              <a:solidFill>
                <a:srgbClr val="000000"/>
              </a:solidFill>
              <a:round/>
              <a:headEnd/>
              <a:tailEnd/>
            </a:ln>
          </p:spPr>
          <p:txBody>
            <a:bodyPr/>
            <a:lstStyle/>
            <a:p>
              <a:endParaRPr lang="en-US"/>
            </a:p>
          </p:txBody>
        </p:sp>
      </p:grpSp>
      <p:grpSp>
        <p:nvGrpSpPr>
          <p:cNvPr id="3" name="Group 6"/>
          <p:cNvGrpSpPr>
            <a:grpSpLocks/>
          </p:cNvGrpSpPr>
          <p:nvPr/>
        </p:nvGrpSpPr>
        <p:grpSpPr bwMode="auto">
          <a:xfrm>
            <a:off x="609600" y="2724150"/>
            <a:ext cx="2921000" cy="1719263"/>
            <a:chOff x="384" y="2052"/>
            <a:chExt cx="1840" cy="1083"/>
          </a:xfrm>
        </p:grpSpPr>
        <p:sp>
          <p:nvSpPr>
            <p:cNvPr id="949255" name="Rectangle 7"/>
            <p:cNvSpPr>
              <a:spLocks noChangeArrowheads="1"/>
            </p:cNvSpPr>
            <p:nvPr/>
          </p:nvSpPr>
          <p:spPr bwMode="auto">
            <a:xfrm>
              <a:off x="384" y="2455"/>
              <a:ext cx="1049"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Evaluate</a:t>
              </a:r>
            </a:p>
          </p:txBody>
        </p:sp>
        <p:sp>
          <p:nvSpPr>
            <p:cNvPr id="45081" name="Freeform 8"/>
            <p:cNvSpPr>
              <a:spLocks/>
            </p:cNvSpPr>
            <p:nvPr/>
          </p:nvSpPr>
          <p:spPr bwMode="auto">
            <a:xfrm>
              <a:off x="1357" y="2052"/>
              <a:ext cx="867" cy="1083"/>
            </a:xfrm>
            <a:custGeom>
              <a:avLst/>
              <a:gdLst>
                <a:gd name="T0" fmla="*/ 867 w 867"/>
                <a:gd name="T1" fmla="*/ 448 h 1083"/>
                <a:gd name="T2" fmla="*/ 647 w 867"/>
                <a:gd name="T3" fmla="*/ 359 h 1083"/>
                <a:gd name="T4" fmla="*/ 638 w 867"/>
                <a:gd name="T5" fmla="*/ 379 h 1083"/>
                <a:gd name="T6" fmla="*/ 633 w 867"/>
                <a:gd name="T7" fmla="*/ 399 h 1083"/>
                <a:gd name="T8" fmla="*/ 626 w 867"/>
                <a:gd name="T9" fmla="*/ 421 h 1083"/>
                <a:gd name="T10" fmla="*/ 621 w 867"/>
                <a:gd name="T11" fmla="*/ 443 h 1083"/>
                <a:gd name="T12" fmla="*/ 615 w 867"/>
                <a:gd name="T13" fmla="*/ 472 h 1083"/>
                <a:gd name="T14" fmla="*/ 611 w 867"/>
                <a:gd name="T15" fmla="*/ 496 h 1083"/>
                <a:gd name="T16" fmla="*/ 607 w 867"/>
                <a:gd name="T17" fmla="*/ 522 h 1083"/>
                <a:gd name="T18" fmla="*/ 605 w 867"/>
                <a:gd name="T19" fmla="*/ 551 h 1083"/>
                <a:gd name="T20" fmla="*/ 602 w 867"/>
                <a:gd name="T21" fmla="*/ 581 h 1083"/>
                <a:gd name="T22" fmla="*/ 602 w 867"/>
                <a:gd name="T23" fmla="*/ 635 h 1083"/>
                <a:gd name="T24" fmla="*/ 603 w 867"/>
                <a:gd name="T25" fmla="*/ 663 h 1083"/>
                <a:gd name="T26" fmla="*/ 605 w 867"/>
                <a:gd name="T27" fmla="*/ 689 h 1083"/>
                <a:gd name="T28" fmla="*/ 609 w 867"/>
                <a:gd name="T29" fmla="*/ 716 h 1083"/>
                <a:gd name="T30" fmla="*/ 614 w 867"/>
                <a:gd name="T31" fmla="*/ 742 h 1083"/>
                <a:gd name="T32" fmla="*/ 619 w 867"/>
                <a:gd name="T33" fmla="*/ 767 h 1083"/>
                <a:gd name="T34" fmla="*/ 625 w 867"/>
                <a:gd name="T35" fmla="*/ 797 h 1083"/>
                <a:gd name="T36" fmla="*/ 634 w 867"/>
                <a:gd name="T37" fmla="*/ 825 h 1083"/>
                <a:gd name="T38" fmla="*/ 219 w 867"/>
                <a:gd name="T39" fmla="*/ 1083 h 1083"/>
                <a:gd name="T40" fmla="*/ 210 w 867"/>
                <a:gd name="T41" fmla="*/ 1057 h 1083"/>
                <a:gd name="T42" fmla="*/ 201 w 867"/>
                <a:gd name="T43" fmla="*/ 1035 h 1083"/>
                <a:gd name="T44" fmla="*/ 194 w 867"/>
                <a:gd name="T45" fmla="*/ 1013 h 1083"/>
                <a:gd name="T46" fmla="*/ 186 w 867"/>
                <a:gd name="T47" fmla="*/ 989 h 1083"/>
                <a:gd name="T48" fmla="*/ 180 w 867"/>
                <a:gd name="T49" fmla="*/ 969 h 1083"/>
                <a:gd name="T50" fmla="*/ 172 w 867"/>
                <a:gd name="T51" fmla="*/ 947 h 1083"/>
                <a:gd name="T52" fmla="*/ 167 w 867"/>
                <a:gd name="T53" fmla="*/ 925 h 1083"/>
                <a:gd name="T54" fmla="*/ 162 w 867"/>
                <a:gd name="T55" fmla="*/ 905 h 1083"/>
                <a:gd name="T56" fmla="*/ 157 w 867"/>
                <a:gd name="T57" fmla="*/ 884 h 1083"/>
                <a:gd name="T58" fmla="*/ 151 w 867"/>
                <a:gd name="T59" fmla="*/ 859 h 1083"/>
                <a:gd name="T60" fmla="*/ 147 w 867"/>
                <a:gd name="T61" fmla="*/ 832 h 1083"/>
                <a:gd name="T62" fmla="*/ 142 w 867"/>
                <a:gd name="T63" fmla="*/ 809 h 1083"/>
                <a:gd name="T64" fmla="*/ 137 w 867"/>
                <a:gd name="T65" fmla="*/ 785 h 1083"/>
                <a:gd name="T66" fmla="*/ 134 w 867"/>
                <a:gd name="T67" fmla="*/ 757 h 1083"/>
                <a:gd name="T68" fmla="*/ 132 w 867"/>
                <a:gd name="T69" fmla="*/ 731 h 1083"/>
                <a:gd name="T70" fmla="*/ 129 w 867"/>
                <a:gd name="T71" fmla="*/ 701 h 1083"/>
                <a:gd name="T72" fmla="*/ 127 w 867"/>
                <a:gd name="T73" fmla="*/ 672 h 1083"/>
                <a:gd name="T74" fmla="*/ 127 w 867"/>
                <a:gd name="T75" fmla="*/ 643 h 1083"/>
                <a:gd name="T76" fmla="*/ 127 w 867"/>
                <a:gd name="T77" fmla="*/ 613 h 1083"/>
                <a:gd name="T78" fmla="*/ 127 w 867"/>
                <a:gd name="T79" fmla="*/ 575 h 1083"/>
                <a:gd name="T80" fmla="*/ 128 w 867"/>
                <a:gd name="T81" fmla="*/ 541 h 1083"/>
                <a:gd name="T82" fmla="*/ 129 w 867"/>
                <a:gd name="T83" fmla="*/ 518 h 1083"/>
                <a:gd name="T84" fmla="*/ 132 w 867"/>
                <a:gd name="T85" fmla="*/ 491 h 1083"/>
                <a:gd name="T86" fmla="*/ 134 w 867"/>
                <a:gd name="T87" fmla="*/ 464 h 1083"/>
                <a:gd name="T88" fmla="*/ 138 w 867"/>
                <a:gd name="T89" fmla="*/ 433 h 1083"/>
                <a:gd name="T90" fmla="*/ 143 w 867"/>
                <a:gd name="T91" fmla="*/ 405 h 1083"/>
                <a:gd name="T92" fmla="*/ 148 w 867"/>
                <a:gd name="T93" fmla="*/ 380 h 1083"/>
                <a:gd name="T94" fmla="*/ 154 w 867"/>
                <a:gd name="T95" fmla="*/ 349 h 1083"/>
                <a:gd name="T96" fmla="*/ 161 w 867"/>
                <a:gd name="T97" fmla="*/ 324 h 1083"/>
                <a:gd name="T98" fmla="*/ 167 w 867"/>
                <a:gd name="T99" fmla="*/ 294 h 1083"/>
                <a:gd name="T100" fmla="*/ 175 w 867"/>
                <a:gd name="T101" fmla="*/ 269 h 1083"/>
                <a:gd name="T102" fmla="*/ 184 w 867"/>
                <a:gd name="T103" fmla="*/ 241 h 1083"/>
                <a:gd name="T104" fmla="*/ 192 w 867"/>
                <a:gd name="T105" fmla="*/ 213 h 1083"/>
                <a:gd name="T106" fmla="*/ 205 w 867"/>
                <a:gd name="T107" fmla="*/ 179 h 1083"/>
                <a:gd name="T108" fmla="*/ 0 w 867"/>
                <a:gd name="T109" fmla="*/ 94 h 1083"/>
                <a:gd name="T110" fmla="*/ 540 w 867"/>
                <a:gd name="T111" fmla="*/ 0 h 1083"/>
                <a:gd name="T112" fmla="*/ 867 w 867"/>
                <a:gd name="T113" fmla="*/ 448 h 108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67"/>
                <a:gd name="T172" fmla="*/ 0 h 1083"/>
                <a:gd name="T173" fmla="*/ 867 w 867"/>
                <a:gd name="T174" fmla="*/ 1083 h 108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67" h="1083">
                  <a:moveTo>
                    <a:pt x="867" y="448"/>
                  </a:moveTo>
                  <a:lnTo>
                    <a:pt x="647" y="359"/>
                  </a:lnTo>
                  <a:lnTo>
                    <a:pt x="638" y="379"/>
                  </a:lnTo>
                  <a:lnTo>
                    <a:pt x="633" y="399"/>
                  </a:lnTo>
                  <a:lnTo>
                    <a:pt x="626" y="421"/>
                  </a:lnTo>
                  <a:lnTo>
                    <a:pt x="621" y="443"/>
                  </a:lnTo>
                  <a:lnTo>
                    <a:pt x="615" y="472"/>
                  </a:lnTo>
                  <a:lnTo>
                    <a:pt x="611" y="496"/>
                  </a:lnTo>
                  <a:lnTo>
                    <a:pt x="607" y="522"/>
                  </a:lnTo>
                  <a:lnTo>
                    <a:pt x="605" y="551"/>
                  </a:lnTo>
                  <a:lnTo>
                    <a:pt x="602" y="581"/>
                  </a:lnTo>
                  <a:lnTo>
                    <a:pt x="602" y="635"/>
                  </a:lnTo>
                  <a:lnTo>
                    <a:pt x="603" y="663"/>
                  </a:lnTo>
                  <a:lnTo>
                    <a:pt x="605" y="689"/>
                  </a:lnTo>
                  <a:lnTo>
                    <a:pt x="609" y="716"/>
                  </a:lnTo>
                  <a:lnTo>
                    <a:pt x="614" y="742"/>
                  </a:lnTo>
                  <a:lnTo>
                    <a:pt x="619" y="767"/>
                  </a:lnTo>
                  <a:lnTo>
                    <a:pt x="625" y="797"/>
                  </a:lnTo>
                  <a:lnTo>
                    <a:pt x="634" y="825"/>
                  </a:lnTo>
                  <a:lnTo>
                    <a:pt x="219" y="1083"/>
                  </a:lnTo>
                  <a:lnTo>
                    <a:pt x="210" y="1057"/>
                  </a:lnTo>
                  <a:lnTo>
                    <a:pt x="201" y="1035"/>
                  </a:lnTo>
                  <a:lnTo>
                    <a:pt x="194" y="1013"/>
                  </a:lnTo>
                  <a:lnTo>
                    <a:pt x="186" y="989"/>
                  </a:lnTo>
                  <a:lnTo>
                    <a:pt x="180" y="969"/>
                  </a:lnTo>
                  <a:lnTo>
                    <a:pt x="172" y="947"/>
                  </a:lnTo>
                  <a:lnTo>
                    <a:pt x="167" y="925"/>
                  </a:lnTo>
                  <a:lnTo>
                    <a:pt x="162" y="905"/>
                  </a:lnTo>
                  <a:lnTo>
                    <a:pt x="157" y="884"/>
                  </a:lnTo>
                  <a:lnTo>
                    <a:pt x="151" y="859"/>
                  </a:lnTo>
                  <a:lnTo>
                    <a:pt x="147" y="832"/>
                  </a:lnTo>
                  <a:lnTo>
                    <a:pt x="142" y="809"/>
                  </a:lnTo>
                  <a:lnTo>
                    <a:pt x="137" y="785"/>
                  </a:lnTo>
                  <a:lnTo>
                    <a:pt x="134" y="757"/>
                  </a:lnTo>
                  <a:lnTo>
                    <a:pt x="132" y="731"/>
                  </a:lnTo>
                  <a:lnTo>
                    <a:pt x="129" y="701"/>
                  </a:lnTo>
                  <a:lnTo>
                    <a:pt x="127" y="672"/>
                  </a:lnTo>
                  <a:lnTo>
                    <a:pt x="127" y="643"/>
                  </a:lnTo>
                  <a:lnTo>
                    <a:pt x="127" y="613"/>
                  </a:lnTo>
                  <a:lnTo>
                    <a:pt x="127" y="575"/>
                  </a:lnTo>
                  <a:lnTo>
                    <a:pt x="128" y="541"/>
                  </a:lnTo>
                  <a:lnTo>
                    <a:pt x="129" y="518"/>
                  </a:lnTo>
                  <a:lnTo>
                    <a:pt x="132" y="491"/>
                  </a:lnTo>
                  <a:lnTo>
                    <a:pt x="134" y="464"/>
                  </a:lnTo>
                  <a:lnTo>
                    <a:pt x="138" y="433"/>
                  </a:lnTo>
                  <a:lnTo>
                    <a:pt x="143" y="405"/>
                  </a:lnTo>
                  <a:lnTo>
                    <a:pt x="148" y="380"/>
                  </a:lnTo>
                  <a:lnTo>
                    <a:pt x="154" y="349"/>
                  </a:lnTo>
                  <a:lnTo>
                    <a:pt x="161" y="324"/>
                  </a:lnTo>
                  <a:lnTo>
                    <a:pt x="167" y="294"/>
                  </a:lnTo>
                  <a:lnTo>
                    <a:pt x="175" y="269"/>
                  </a:lnTo>
                  <a:lnTo>
                    <a:pt x="184" y="241"/>
                  </a:lnTo>
                  <a:lnTo>
                    <a:pt x="192" y="213"/>
                  </a:lnTo>
                  <a:lnTo>
                    <a:pt x="205" y="179"/>
                  </a:lnTo>
                  <a:lnTo>
                    <a:pt x="0" y="94"/>
                  </a:lnTo>
                  <a:lnTo>
                    <a:pt x="540" y="0"/>
                  </a:lnTo>
                  <a:lnTo>
                    <a:pt x="867" y="448"/>
                  </a:lnTo>
                  <a:close/>
                </a:path>
              </a:pathLst>
            </a:custGeom>
            <a:solidFill>
              <a:srgbClr val="008000"/>
            </a:solidFill>
            <a:ln w="15875">
              <a:solidFill>
                <a:srgbClr val="000000"/>
              </a:solidFill>
              <a:round/>
              <a:headEnd/>
              <a:tailEnd/>
            </a:ln>
          </p:spPr>
          <p:txBody>
            <a:bodyPr/>
            <a:lstStyle/>
            <a:p>
              <a:endParaRPr lang="en-US"/>
            </a:p>
          </p:txBody>
        </p:sp>
      </p:grpSp>
      <p:grpSp>
        <p:nvGrpSpPr>
          <p:cNvPr id="4" name="Group 9"/>
          <p:cNvGrpSpPr>
            <a:grpSpLocks/>
          </p:cNvGrpSpPr>
          <p:nvPr/>
        </p:nvGrpSpPr>
        <p:grpSpPr bwMode="auto">
          <a:xfrm>
            <a:off x="1295400" y="3967163"/>
            <a:ext cx="2486025" cy="1473200"/>
            <a:chOff x="816" y="2835"/>
            <a:chExt cx="1566" cy="928"/>
          </a:xfrm>
        </p:grpSpPr>
        <p:sp>
          <p:nvSpPr>
            <p:cNvPr id="949258" name="Rectangle 10"/>
            <p:cNvSpPr>
              <a:spLocks noChangeArrowheads="1"/>
            </p:cNvSpPr>
            <p:nvPr/>
          </p:nvSpPr>
          <p:spPr bwMode="auto">
            <a:xfrm>
              <a:off x="816" y="3415"/>
              <a:ext cx="999"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Educate</a:t>
              </a:r>
            </a:p>
          </p:txBody>
        </p:sp>
        <p:sp>
          <p:nvSpPr>
            <p:cNvPr id="45079" name="Freeform 11"/>
            <p:cNvSpPr>
              <a:spLocks/>
            </p:cNvSpPr>
            <p:nvPr/>
          </p:nvSpPr>
          <p:spPr bwMode="auto">
            <a:xfrm>
              <a:off x="1396" y="2835"/>
              <a:ext cx="986" cy="928"/>
            </a:xfrm>
            <a:custGeom>
              <a:avLst/>
              <a:gdLst>
                <a:gd name="T0" fmla="*/ 783 w 986"/>
                <a:gd name="T1" fmla="*/ 928 h 928"/>
                <a:gd name="T2" fmla="*/ 762 w 986"/>
                <a:gd name="T3" fmla="*/ 918 h 928"/>
                <a:gd name="T4" fmla="*/ 746 w 986"/>
                <a:gd name="T5" fmla="*/ 909 h 928"/>
                <a:gd name="T6" fmla="*/ 728 w 986"/>
                <a:gd name="T7" fmla="*/ 901 h 928"/>
                <a:gd name="T8" fmla="*/ 712 w 986"/>
                <a:gd name="T9" fmla="*/ 892 h 928"/>
                <a:gd name="T10" fmla="*/ 694 w 986"/>
                <a:gd name="T11" fmla="*/ 882 h 928"/>
                <a:gd name="T12" fmla="*/ 676 w 986"/>
                <a:gd name="T13" fmla="*/ 872 h 928"/>
                <a:gd name="T14" fmla="*/ 660 w 986"/>
                <a:gd name="T15" fmla="*/ 860 h 928"/>
                <a:gd name="T16" fmla="*/ 642 w 986"/>
                <a:gd name="T17" fmla="*/ 850 h 928"/>
                <a:gd name="T18" fmla="*/ 623 w 986"/>
                <a:gd name="T19" fmla="*/ 837 h 928"/>
                <a:gd name="T20" fmla="*/ 601 w 986"/>
                <a:gd name="T21" fmla="*/ 823 h 928"/>
                <a:gd name="T22" fmla="*/ 585 w 986"/>
                <a:gd name="T23" fmla="*/ 810 h 928"/>
                <a:gd name="T24" fmla="*/ 568 w 986"/>
                <a:gd name="T25" fmla="*/ 796 h 928"/>
                <a:gd name="T26" fmla="*/ 549 w 986"/>
                <a:gd name="T27" fmla="*/ 783 h 928"/>
                <a:gd name="T28" fmla="*/ 529 w 986"/>
                <a:gd name="T29" fmla="*/ 768 h 928"/>
                <a:gd name="T30" fmla="*/ 511 w 986"/>
                <a:gd name="T31" fmla="*/ 753 h 928"/>
                <a:gd name="T32" fmla="*/ 492 w 986"/>
                <a:gd name="T33" fmla="*/ 736 h 928"/>
                <a:gd name="T34" fmla="*/ 477 w 986"/>
                <a:gd name="T35" fmla="*/ 722 h 928"/>
                <a:gd name="T36" fmla="*/ 455 w 986"/>
                <a:gd name="T37" fmla="*/ 702 h 928"/>
                <a:gd name="T38" fmla="*/ 438 w 986"/>
                <a:gd name="T39" fmla="*/ 686 h 928"/>
                <a:gd name="T40" fmla="*/ 422 w 986"/>
                <a:gd name="T41" fmla="*/ 670 h 928"/>
                <a:gd name="T42" fmla="*/ 405 w 986"/>
                <a:gd name="T43" fmla="*/ 651 h 928"/>
                <a:gd name="T44" fmla="*/ 392 w 986"/>
                <a:gd name="T45" fmla="*/ 637 h 928"/>
                <a:gd name="T46" fmla="*/ 377 w 986"/>
                <a:gd name="T47" fmla="*/ 619 h 928"/>
                <a:gd name="T48" fmla="*/ 362 w 986"/>
                <a:gd name="T49" fmla="*/ 602 h 928"/>
                <a:gd name="T50" fmla="*/ 345 w 986"/>
                <a:gd name="T51" fmla="*/ 580 h 928"/>
                <a:gd name="T52" fmla="*/ 330 w 986"/>
                <a:gd name="T53" fmla="*/ 563 h 928"/>
                <a:gd name="T54" fmla="*/ 315 w 986"/>
                <a:gd name="T55" fmla="*/ 543 h 928"/>
                <a:gd name="T56" fmla="*/ 297 w 986"/>
                <a:gd name="T57" fmla="*/ 519 h 928"/>
                <a:gd name="T58" fmla="*/ 282 w 986"/>
                <a:gd name="T59" fmla="*/ 498 h 928"/>
                <a:gd name="T60" fmla="*/ 265 w 986"/>
                <a:gd name="T61" fmla="*/ 474 h 928"/>
                <a:gd name="T62" fmla="*/ 250 w 986"/>
                <a:gd name="T63" fmla="*/ 450 h 928"/>
                <a:gd name="T64" fmla="*/ 236 w 986"/>
                <a:gd name="T65" fmla="*/ 425 h 928"/>
                <a:gd name="T66" fmla="*/ 221 w 986"/>
                <a:gd name="T67" fmla="*/ 398 h 928"/>
                <a:gd name="T68" fmla="*/ 211 w 986"/>
                <a:gd name="T69" fmla="*/ 376 h 928"/>
                <a:gd name="T70" fmla="*/ 198 w 986"/>
                <a:gd name="T71" fmla="*/ 354 h 928"/>
                <a:gd name="T72" fmla="*/ 188 w 986"/>
                <a:gd name="T73" fmla="*/ 331 h 928"/>
                <a:gd name="T74" fmla="*/ 0 w 986"/>
                <a:gd name="T75" fmla="*/ 419 h 928"/>
                <a:gd name="T76" fmla="*/ 310 w 986"/>
                <a:gd name="T77" fmla="*/ 0 h 928"/>
                <a:gd name="T78" fmla="*/ 833 w 986"/>
                <a:gd name="T79" fmla="*/ 46 h 928"/>
                <a:gd name="T80" fmla="*/ 623 w 986"/>
                <a:gd name="T81" fmla="*/ 139 h 928"/>
                <a:gd name="T82" fmla="*/ 636 w 986"/>
                <a:gd name="T83" fmla="*/ 165 h 928"/>
                <a:gd name="T84" fmla="*/ 651 w 986"/>
                <a:gd name="T85" fmla="*/ 193 h 928"/>
                <a:gd name="T86" fmla="*/ 670 w 986"/>
                <a:gd name="T87" fmla="*/ 223 h 928"/>
                <a:gd name="T88" fmla="*/ 691 w 986"/>
                <a:gd name="T89" fmla="*/ 255 h 928"/>
                <a:gd name="T90" fmla="*/ 710 w 986"/>
                <a:gd name="T91" fmla="*/ 280 h 928"/>
                <a:gd name="T92" fmla="*/ 732 w 986"/>
                <a:gd name="T93" fmla="*/ 306 h 928"/>
                <a:gd name="T94" fmla="*/ 752 w 986"/>
                <a:gd name="T95" fmla="*/ 331 h 928"/>
                <a:gd name="T96" fmla="*/ 774 w 986"/>
                <a:gd name="T97" fmla="*/ 352 h 928"/>
                <a:gd name="T98" fmla="*/ 797 w 986"/>
                <a:gd name="T99" fmla="*/ 372 h 928"/>
                <a:gd name="T100" fmla="*/ 821 w 986"/>
                <a:gd name="T101" fmla="*/ 395 h 928"/>
                <a:gd name="T102" fmla="*/ 845 w 986"/>
                <a:gd name="T103" fmla="*/ 413 h 928"/>
                <a:gd name="T104" fmla="*/ 868 w 986"/>
                <a:gd name="T105" fmla="*/ 432 h 928"/>
                <a:gd name="T106" fmla="*/ 890 w 986"/>
                <a:gd name="T107" fmla="*/ 449 h 928"/>
                <a:gd name="T108" fmla="*/ 918 w 986"/>
                <a:gd name="T109" fmla="*/ 466 h 928"/>
                <a:gd name="T110" fmla="*/ 946 w 986"/>
                <a:gd name="T111" fmla="*/ 483 h 928"/>
                <a:gd name="T112" fmla="*/ 967 w 986"/>
                <a:gd name="T113" fmla="*/ 491 h 928"/>
                <a:gd name="T114" fmla="*/ 986 w 986"/>
                <a:gd name="T115" fmla="*/ 501 h 928"/>
                <a:gd name="T116" fmla="*/ 783 w 986"/>
                <a:gd name="T117" fmla="*/ 928 h 92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86"/>
                <a:gd name="T178" fmla="*/ 0 h 928"/>
                <a:gd name="T179" fmla="*/ 986 w 986"/>
                <a:gd name="T180" fmla="*/ 928 h 92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86" h="928">
                  <a:moveTo>
                    <a:pt x="783" y="928"/>
                  </a:moveTo>
                  <a:lnTo>
                    <a:pt x="762" y="918"/>
                  </a:lnTo>
                  <a:lnTo>
                    <a:pt x="746" y="909"/>
                  </a:lnTo>
                  <a:lnTo>
                    <a:pt x="728" y="901"/>
                  </a:lnTo>
                  <a:lnTo>
                    <a:pt x="712" y="892"/>
                  </a:lnTo>
                  <a:lnTo>
                    <a:pt x="694" y="882"/>
                  </a:lnTo>
                  <a:lnTo>
                    <a:pt x="676" y="872"/>
                  </a:lnTo>
                  <a:lnTo>
                    <a:pt x="660" y="860"/>
                  </a:lnTo>
                  <a:lnTo>
                    <a:pt x="642" y="850"/>
                  </a:lnTo>
                  <a:lnTo>
                    <a:pt x="623" y="837"/>
                  </a:lnTo>
                  <a:lnTo>
                    <a:pt x="601" y="823"/>
                  </a:lnTo>
                  <a:lnTo>
                    <a:pt x="585" y="810"/>
                  </a:lnTo>
                  <a:lnTo>
                    <a:pt x="568" y="796"/>
                  </a:lnTo>
                  <a:lnTo>
                    <a:pt x="549" y="783"/>
                  </a:lnTo>
                  <a:lnTo>
                    <a:pt x="529" y="768"/>
                  </a:lnTo>
                  <a:lnTo>
                    <a:pt x="511" y="753"/>
                  </a:lnTo>
                  <a:lnTo>
                    <a:pt x="492" y="736"/>
                  </a:lnTo>
                  <a:lnTo>
                    <a:pt x="477" y="722"/>
                  </a:lnTo>
                  <a:lnTo>
                    <a:pt x="455" y="702"/>
                  </a:lnTo>
                  <a:lnTo>
                    <a:pt x="438" y="686"/>
                  </a:lnTo>
                  <a:lnTo>
                    <a:pt x="422" y="670"/>
                  </a:lnTo>
                  <a:lnTo>
                    <a:pt x="405" y="651"/>
                  </a:lnTo>
                  <a:lnTo>
                    <a:pt x="392" y="637"/>
                  </a:lnTo>
                  <a:lnTo>
                    <a:pt x="377" y="619"/>
                  </a:lnTo>
                  <a:lnTo>
                    <a:pt x="362" y="602"/>
                  </a:lnTo>
                  <a:lnTo>
                    <a:pt x="345" y="580"/>
                  </a:lnTo>
                  <a:lnTo>
                    <a:pt x="330" y="563"/>
                  </a:lnTo>
                  <a:lnTo>
                    <a:pt x="315" y="543"/>
                  </a:lnTo>
                  <a:lnTo>
                    <a:pt x="297" y="519"/>
                  </a:lnTo>
                  <a:lnTo>
                    <a:pt x="282" y="498"/>
                  </a:lnTo>
                  <a:lnTo>
                    <a:pt x="265" y="474"/>
                  </a:lnTo>
                  <a:lnTo>
                    <a:pt x="250" y="450"/>
                  </a:lnTo>
                  <a:lnTo>
                    <a:pt x="236" y="425"/>
                  </a:lnTo>
                  <a:lnTo>
                    <a:pt x="221" y="398"/>
                  </a:lnTo>
                  <a:lnTo>
                    <a:pt x="211" y="376"/>
                  </a:lnTo>
                  <a:lnTo>
                    <a:pt x="198" y="354"/>
                  </a:lnTo>
                  <a:lnTo>
                    <a:pt x="188" y="331"/>
                  </a:lnTo>
                  <a:lnTo>
                    <a:pt x="0" y="419"/>
                  </a:lnTo>
                  <a:lnTo>
                    <a:pt x="310" y="0"/>
                  </a:lnTo>
                  <a:lnTo>
                    <a:pt x="833" y="46"/>
                  </a:lnTo>
                  <a:lnTo>
                    <a:pt x="623" y="139"/>
                  </a:lnTo>
                  <a:lnTo>
                    <a:pt x="636" y="165"/>
                  </a:lnTo>
                  <a:lnTo>
                    <a:pt x="651" y="193"/>
                  </a:lnTo>
                  <a:lnTo>
                    <a:pt x="670" y="223"/>
                  </a:lnTo>
                  <a:lnTo>
                    <a:pt x="691" y="255"/>
                  </a:lnTo>
                  <a:lnTo>
                    <a:pt x="710" y="280"/>
                  </a:lnTo>
                  <a:lnTo>
                    <a:pt x="732" y="306"/>
                  </a:lnTo>
                  <a:lnTo>
                    <a:pt x="752" y="331"/>
                  </a:lnTo>
                  <a:lnTo>
                    <a:pt x="774" y="352"/>
                  </a:lnTo>
                  <a:lnTo>
                    <a:pt x="797" y="372"/>
                  </a:lnTo>
                  <a:lnTo>
                    <a:pt x="821" y="395"/>
                  </a:lnTo>
                  <a:lnTo>
                    <a:pt x="845" y="413"/>
                  </a:lnTo>
                  <a:lnTo>
                    <a:pt x="868" y="432"/>
                  </a:lnTo>
                  <a:lnTo>
                    <a:pt x="890" y="449"/>
                  </a:lnTo>
                  <a:lnTo>
                    <a:pt x="918" y="466"/>
                  </a:lnTo>
                  <a:lnTo>
                    <a:pt x="946" y="483"/>
                  </a:lnTo>
                  <a:lnTo>
                    <a:pt x="967" y="491"/>
                  </a:lnTo>
                  <a:lnTo>
                    <a:pt x="986" y="501"/>
                  </a:lnTo>
                  <a:lnTo>
                    <a:pt x="783" y="928"/>
                  </a:lnTo>
                  <a:close/>
                </a:path>
              </a:pathLst>
            </a:custGeom>
            <a:solidFill>
              <a:srgbClr val="FF00FF"/>
            </a:solidFill>
            <a:ln w="15875">
              <a:solidFill>
                <a:srgbClr val="000000"/>
              </a:solidFill>
              <a:round/>
              <a:headEnd/>
              <a:tailEnd/>
            </a:ln>
          </p:spPr>
          <p:txBody>
            <a:bodyPr/>
            <a:lstStyle/>
            <a:p>
              <a:endParaRPr lang="en-US"/>
            </a:p>
          </p:txBody>
        </p:sp>
      </p:grpSp>
      <p:grpSp>
        <p:nvGrpSpPr>
          <p:cNvPr id="5" name="Group 12"/>
          <p:cNvGrpSpPr>
            <a:grpSpLocks/>
          </p:cNvGrpSpPr>
          <p:nvPr/>
        </p:nvGrpSpPr>
        <p:grpSpPr bwMode="auto">
          <a:xfrm>
            <a:off x="3429000" y="4267200"/>
            <a:ext cx="2132013" cy="1906588"/>
            <a:chOff x="2114" y="3044"/>
            <a:chExt cx="1309" cy="982"/>
          </a:xfrm>
        </p:grpSpPr>
        <p:sp>
          <p:nvSpPr>
            <p:cNvPr id="949261" name="Rectangle 13"/>
            <p:cNvSpPr>
              <a:spLocks noChangeArrowheads="1"/>
            </p:cNvSpPr>
            <p:nvPr/>
          </p:nvSpPr>
          <p:spPr bwMode="auto">
            <a:xfrm>
              <a:off x="2294" y="3756"/>
              <a:ext cx="1129" cy="270"/>
            </a:xfrm>
            <a:prstGeom prst="rect">
              <a:avLst/>
            </a:prstGeom>
            <a:noFill/>
            <a:ln w="9525">
              <a:noFill/>
              <a:miter lim="800000"/>
              <a:headEnd/>
              <a:tailEnd/>
            </a:ln>
            <a:effectLst/>
          </p:spPr>
          <p:txBody>
            <a:bodyPr lIns="92075" tIns="46038" rIns="92075" bIns="46038">
              <a:spAutoFit/>
            </a:bodyPr>
            <a:lstStyle/>
            <a:p>
              <a:pPr eaLnBrk="0" hangingPunct="0"/>
              <a:r>
                <a:rPr lang="en-US" sz="1800" i="1">
                  <a:effectLst>
                    <a:outerShdw blurRad="38100" dist="38100" dir="2700000" algn="tl">
                      <a:srgbClr val="C0C0C0"/>
                    </a:outerShdw>
                  </a:effectLst>
                </a:rPr>
                <a:t> I</a:t>
              </a:r>
              <a:r>
                <a:rPr lang="en-US" sz="2800" i="1">
                  <a:effectLst>
                    <a:outerShdw blurRad="38100" dist="38100" dir="2700000" algn="tl">
                      <a:srgbClr val="C0C0C0"/>
                    </a:outerShdw>
                  </a:effectLst>
                </a:rPr>
                <a:t>nvolve</a:t>
              </a:r>
            </a:p>
          </p:txBody>
        </p:sp>
        <p:sp>
          <p:nvSpPr>
            <p:cNvPr id="45077" name="Freeform 14"/>
            <p:cNvSpPr>
              <a:spLocks/>
            </p:cNvSpPr>
            <p:nvPr/>
          </p:nvSpPr>
          <p:spPr bwMode="auto">
            <a:xfrm>
              <a:off x="2114" y="3044"/>
              <a:ext cx="1071" cy="797"/>
            </a:xfrm>
            <a:custGeom>
              <a:avLst/>
              <a:gdLst>
                <a:gd name="T0" fmla="*/ 429 w 1071"/>
                <a:gd name="T1" fmla="*/ 0 h 848"/>
                <a:gd name="T2" fmla="*/ 340 w 1071"/>
                <a:gd name="T3" fmla="*/ 133 h 848"/>
                <a:gd name="T4" fmla="*/ 360 w 1071"/>
                <a:gd name="T5" fmla="*/ 139 h 848"/>
                <a:gd name="T6" fmla="*/ 379 w 1071"/>
                <a:gd name="T7" fmla="*/ 142 h 848"/>
                <a:gd name="T8" fmla="*/ 401 w 1071"/>
                <a:gd name="T9" fmla="*/ 145 h 848"/>
                <a:gd name="T10" fmla="*/ 425 w 1071"/>
                <a:gd name="T11" fmla="*/ 149 h 848"/>
                <a:gd name="T12" fmla="*/ 453 w 1071"/>
                <a:gd name="T13" fmla="*/ 152 h 848"/>
                <a:gd name="T14" fmla="*/ 478 w 1071"/>
                <a:gd name="T15" fmla="*/ 154 h 848"/>
                <a:gd name="T16" fmla="*/ 504 w 1071"/>
                <a:gd name="T17" fmla="*/ 156 h 848"/>
                <a:gd name="T18" fmla="*/ 533 w 1071"/>
                <a:gd name="T19" fmla="*/ 159 h 848"/>
                <a:gd name="T20" fmla="*/ 563 w 1071"/>
                <a:gd name="T21" fmla="*/ 161 h 848"/>
                <a:gd name="T22" fmla="*/ 618 w 1071"/>
                <a:gd name="T23" fmla="*/ 161 h 848"/>
                <a:gd name="T24" fmla="*/ 647 w 1071"/>
                <a:gd name="T25" fmla="*/ 160 h 848"/>
                <a:gd name="T26" fmla="*/ 672 w 1071"/>
                <a:gd name="T27" fmla="*/ 158 h 848"/>
                <a:gd name="T28" fmla="*/ 699 w 1071"/>
                <a:gd name="T29" fmla="*/ 156 h 848"/>
                <a:gd name="T30" fmla="*/ 727 w 1071"/>
                <a:gd name="T31" fmla="*/ 153 h 848"/>
                <a:gd name="T32" fmla="*/ 751 w 1071"/>
                <a:gd name="T33" fmla="*/ 151 h 848"/>
                <a:gd name="T34" fmla="*/ 781 w 1071"/>
                <a:gd name="T35" fmla="*/ 146 h 848"/>
                <a:gd name="T36" fmla="*/ 809 w 1071"/>
                <a:gd name="T37" fmla="*/ 140 h 848"/>
                <a:gd name="T38" fmla="*/ 1071 w 1071"/>
                <a:gd name="T39" fmla="*/ 390 h 848"/>
                <a:gd name="T40" fmla="*/ 1045 w 1071"/>
                <a:gd name="T41" fmla="*/ 396 h 848"/>
                <a:gd name="T42" fmla="*/ 1021 w 1071"/>
                <a:gd name="T43" fmla="*/ 402 h 848"/>
                <a:gd name="T44" fmla="*/ 1000 w 1071"/>
                <a:gd name="T45" fmla="*/ 407 h 848"/>
                <a:gd name="T46" fmla="*/ 977 w 1071"/>
                <a:gd name="T47" fmla="*/ 410 h 848"/>
                <a:gd name="T48" fmla="*/ 955 w 1071"/>
                <a:gd name="T49" fmla="*/ 415 h 848"/>
                <a:gd name="T50" fmla="*/ 932 w 1071"/>
                <a:gd name="T51" fmla="*/ 419 h 848"/>
                <a:gd name="T52" fmla="*/ 912 w 1071"/>
                <a:gd name="T53" fmla="*/ 421 h 848"/>
                <a:gd name="T54" fmla="*/ 891 w 1071"/>
                <a:gd name="T55" fmla="*/ 425 h 848"/>
                <a:gd name="T56" fmla="*/ 869 w 1071"/>
                <a:gd name="T57" fmla="*/ 429 h 848"/>
                <a:gd name="T58" fmla="*/ 845 w 1071"/>
                <a:gd name="T59" fmla="*/ 433 h 848"/>
                <a:gd name="T60" fmla="*/ 817 w 1071"/>
                <a:gd name="T61" fmla="*/ 434 h 848"/>
                <a:gd name="T62" fmla="*/ 794 w 1071"/>
                <a:gd name="T63" fmla="*/ 437 h 848"/>
                <a:gd name="T64" fmla="*/ 769 w 1071"/>
                <a:gd name="T65" fmla="*/ 441 h 848"/>
                <a:gd name="T66" fmla="*/ 742 w 1071"/>
                <a:gd name="T67" fmla="*/ 443 h 848"/>
                <a:gd name="T68" fmla="*/ 714 w 1071"/>
                <a:gd name="T69" fmla="*/ 445 h 848"/>
                <a:gd name="T70" fmla="*/ 684 w 1071"/>
                <a:gd name="T71" fmla="*/ 445 h 848"/>
                <a:gd name="T72" fmla="*/ 655 w 1071"/>
                <a:gd name="T73" fmla="*/ 448 h 848"/>
                <a:gd name="T74" fmla="*/ 627 w 1071"/>
                <a:gd name="T75" fmla="*/ 448 h 848"/>
                <a:gd name="T76" fmla="*/ 596 w 1071"/>
                <a:gd name="T77" fmla="*/ 448 h 848"/>
                <a:gd name="T78" fmla="*/ 558 w 1071"/>
                <a:gd name="T79" fmla="*/ 448 h 848"/>
                <a:gd name="T80" fmla="*/ 524 w 1071"/>
                <a:gd name="T81" fmla="*/ 446 h 848"/>
                <a:gd name="T82" fmla="*/ 500 w 1071"/>
                <a:gd name="T83" fmla="*/ 445 h 848"/>
                <a:gd name="T84" fmla="*/ 473 w 1071"/>
                <a:gd name="T85" fmla="*/ 445 h 848"/>
                <a:gd name="T86" fmla="*/ 445 w 1071"/>
                <a:gd name="T87" fmla="*/ 443 h 848"/>
                <a:gd name="T88" fmla="*/ 414 w 1071"/>
                <a:gd name="T89" fmla="*/ 440 h 848"/>
                <a:gd name="T90" fmla="*/ 387 w 1071"/>
                <a:gd name="T91" fmla="*/ 435 h 848"/>
                <a:gd name="T92" fmla="*/ 360 w 1071"/>
                <a:gd name="T93" fmla="*/ 434 h 848"/>
                <a:gd name="T94" fmla="*/ 329 w 1071"/>
                <a:gd name="T95" fmla="*/ 430 h 848"/>
                <a:gd name="T96" fmla="*/ 305 w 1071"/>
                <a:gd name="T97" fmla="*/ 426 h 848"/>
                <a:gd name="T98" fmla="*/ 274 w 1071"/>
                <a:gd name="T99" fmla="*/ 421 h 848"/>
                <a:gd name="T100" fmla="*/ 247 w 1071"/>
                <a:gd name="T101" fmla="*/ 418 h 848"/>
                <a:gd name="T102" fmla="*/ 221 w 1071"/>
                <a:gd name="T103" fmla="*/ 413 h 848"/>
                <a:gd name="T104" fmla="*/ 193 w 1071"/>
                <a:gd name="T105" fmla="*/ 407 h 848"/>
                <a:gd name="T106" fmla="*/ 159 w 1071"/>
                <a:gd name="T107" fmla="*/ 399 h 848"/>
                <a:gd name="T108" fmla="*/ 77 w 1071"/>
                <a:gd name="T109" fmla="*/ 517 h 848"/>
                <a:gd name="T110" fmla="*/ 0 w 1071"/>
                <a:gd name="T111" fmla="*/ 186 h 848"/>
                <a:gd name="T112" fmla="*/ 429 w 1071"/>
                <a:gd name="T113" fmla="*/ 0 h 84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71"/>
                <a:gd name="T172" fmla="*/ 0 h 848"/>
                <a:gd name="T173" fmla="*/ 1071 w 1071"/>
                <a:gd name="T174" fmla="*/ 848 h 84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71" h="848">
                  <a:moveTo>
                    <a:pt x="429" y="0"/>
                  </a:moveTo>
                  <a:lnTo>
                    <a:pt x="340" y="219"/>
                  </a:lnTo>
                  <a:lnTo>
                    <a:pt x="360" y="228"/>
                  </a:lnTo>
                  <a:lnTo>
                    <a:pt x="379" y="233"/>
                  </a:lnTo>
                  <a:lnTo>
                    <a:pt x="401" y="239"/>
                  </a:lnTo>
                  <a:lnTo>
                    <a:pt x="425" y="245"/>
                  </a:lnTo>
                  <a:lnTo>
                    <a:pt x="453" y="250"/>
                  </a:lnTo>
                  <a:lnTo>
                    <a:pt x="478" y="254"/>
                  </a:lnTo>
                  <a:lnTo>
                    <a:pt x="504" y="258"/>
                  </a:lnTo>
                  <a:lnTo>
                    <a:pt x="533" y="262"/>
                  </a:lnTo>
                  <a:lnTo>
                    <a:pt x="563" y="264"/>
                  </a:lnTo>
                  <a:lnTo>
                    <a:pt x="618" y="264"/>
                  </a:lnTo>
                  <a:lnTo>
                    <a:pt x="647" y="263"/>
                  </a:lnTo>
                  <a:lnTo>
                    <a:pt x="672" y="260"/>
                  </a:lnTo>
                  <a:lnTo>
                    <a:pt x="699" y="256"/>
                  </a:lnTo>
                  <a:lnTo>
                    <a:pt x="727" y="251"/>
                  </a:lnTo>
                  <a:lnTo>
                    <a:pt x="751" y="248"/>
                  </a:lnTo>
                  <a:lnTo>
                    <a:pt x="781" y="240"/>
                  </a:lnTo>
                  <a:lnTo>
                    <a:pt x="809" y="231"/>
                  </a:lnTo>
                  <a:lnTo>
                    <a:pt x="1071" y="641"/>
                  </a:lnTo>
                  <a:lnTo>
                    <a:pt x="1045" y="651"/>
                  </a:lnTo>
                  <a:lnTo>
                    <a:pt x="1021" y="660"/>
                  </a:lnTo>
                  <a:lnTo>
                    <a:pt x="1000" y="667"/>
                  </a:lnTo>
                  <a:lnTo>
                    <a:pt x="977" y="675"/>
                  </a:lnTo>
                  <a:lnTo>
                    <a:pt x="955" y="681"/>
                  </a:lnTo>
                  <a:lnTo>
                    <a:pt x="932" y="688"/>
                  </a:lnTo>
                  <a:lnTo>
                    <a:pt x="912" y="693"/>
                  </a:lnTo>
                  <a:lnTo>
                    <a:pt x="891" y="698"/>
                  </a:lnTo>
                  <a:lnTo>
                    <a:pt x="869" y="703"/>
                  </a:lnTo>
                  <a:lnTo>
                    <a:pt x="845" y="710"/>
                  </a:lnTo>
                  <a:lnTo>
                    <a:pt x="817" y="714"/>
                  </a:lnTo>
                  <a:lnTo>
                    <a:pt x="794" y="719"/>
                  </a:lnTo>
                  <a:lnTo>
                    <a:pt x="769" y="724"/>
                  </a:lnTo>
                  <a:lnTo>
                    <a:pt x="742" y="727"/>
                  </a:lnTo>
                  <a:lnTo>
                    <a:pt x="714" y="730"/>
                  </a:lnTo>
                  <a:lnTo>
                    <a:pt x="684" y="731"/>
                  </a:lnTo>
                  <a:lnTo>
                    <a:pt x="655" y="734"/>
                  </a:lnTo>
                  <a:lnTo>
                    <a:pt x="627" y="734"/>
                  </a:lnTo>
                  <a:lnTo>
                    <a:pt x="596" y="734"/>
                  </a:lnTo>
                  <a:lnTo>
                    <a:pt x="558" y="734"/>
                  </a:lnTo>
                  <a:lnTo>
                    <a:pt x="524" y="732"/>
                  </a:lnTo>
                  <a:lnTo>
                    <a:pt x="500" y="731"/>
                  </a:lnTo>
                  <a:lnTo>
                    <a:pt x="473" y="730"/>
                  </a:lnTo>
                  <a:lnTo>
                    <a:pt x="445" y="727"/>
                  </a:lnTo>
                  <a:lnTo>
                    <a:pt x="414" y="722"/>
                  </a:lnTo>
                  <a:lnTo>
                    <a:pt x="387" y="717"/>
                  </a:lnTo>
                  <a:lnTo>
                    <a:pt x="360" y="714"/>
                  </a:lnTo>
                  <a:lnTo>
                    <a:pt x="329" y="706"/>
                  </a:lnTo>
                  <a:lnTo>
                    <a:pt x="305" y="700"/>
                  </a:lnTo>
                  <a:lnTo>
                    <a:pt x="274" y="693"/>
                  </a:lnTo>
                  <a:lnTo>
                    <a:pt x="247" y="686"/>
                  </a:lnTo>
                  <a:lnTo>
                    <a:pt x="221" y="678"/>
                  </a:lnTo>
                  <a:lnTo>
                    <a:pt x="193" y="668"/>
                  </a:lnTo>
                  <a:lnTo>
                    <a:pt x="159" y="656"/>
                  </a:lnTo>
                  <a:lnTo>
                    <a:pt x="77" y="848"/>
                  </a:lnTo>
                  <a:lnTo>
                    <a:pt x="0" y="304"/>
                  </a:lnTo>
                  <a:lnTo>
                    <a:pt x="429" y="0"/>
                  </a:lnTo>
                  <a:close/>
                </a:path>
              </a:pathLst>
            </a:custGeom>
            <a:solidFill>
              <a:srgbClr val="FFFF00"/>
            </a:solidFill>
            <a:ln w="15875">
              <a:solidFill>
                <a:srgbClr val="000000"/>
              </a:solidFill>
              <a:round/>
              <a:headEnd/>
              <a:tailEnd/>
            </a:ln>
          </p:spPr>
          <p:txBody>
            <a:bodyPr/>
            <a:lstStyle/>
            <a:p>
              <a:endParaRPr lang="en-US"/>
            </a:p>
          </p:txBody>
        </p:sp>
      </p:grpSp>
      <p:grpSp>
        <p:nvGrpSpPr>
          <p:cNvPr id="6" name="Group 15"/>
          <p:cNvGrpSpPr>
            <a:grpSpLocks/>
          </p:cNvGrpSpPr>
          <p:nvPr/>
        </p:nvGrpSpPr>
        <p:grpSpPr bwMode="auto">
          <a:xfrm>
            <a:off x="4621213" y="4260850"/>
            <a:ext cx="2436812" cy="1460500"/>
            <a:chOff x="2911" y="2994"/>
            <a:chExt cx="1535" cy="920"/>
          </a:xfrm>
        </p:grpSpPr>
        <p:sp>
          <p:nvSpPr>
            <p:cNvPr id="949264" name="Rectangle 16"/>
            <p:cNvSpPr>
              <a:spLocks noChangeArrowheads="1"/>
            </p:cNvSpPr>
            <p:nvPr/>
          </p:nvSpPr>
          <p:spPr bwMode="auto">
            <a:xfrm>
              <a:off x="3662" y="3456"/>
              <a:ext cx="784"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Orient</a:t>
              </a:r>
            </a:p>
          </p:txBody>
        </p:sp>
        <p:sp>
          <p:nvSpPr>
            <p:cNvPr id="45075" name="Freeform 17"/>
            <p:cNvSpPr>
              <a:spLocks/>
            </p:cNvSpPr>
            <p:nvPr/>
          </p:nvSpPr>
          <p:spPr bwMode="auto">
            <a:xfrm>
              <a:off x="2911" y="2994"/>
              <a:ext cx="929" cy="920"/>
            </a:xfrm>
            <a:custGeom>
              <a:avLst/>
              <a:gdLst>
                <a:gd name="T0" fmla="*/ 929 w 929"/>
                <a:gd name="T1" fmla="*/ 202 h 920"/>
                <a:gd name="T2" fmla="*/ 918 w 929"/>
                <a:gd name="T3" fmla="*/ 222 h 920"/>
                <a:gd name="T4" fmla="*/ 910 w 929"/>
                <a:gd name="T5" fmla="*/ 238 h 920"/>
                <a:gd name="T6" fmla="*/ 900 w 929"/>
                <a:gd name="T7" fmla="*/ 256 h 920"/>
                <a:gd name="T8" fmla="*/ 893 w 929"/>
                <a:gd name="T9" fmla="*/ 272 h 920"/>
                <a:gd name="T10" fmla="*/ 882 w 929"/>
                <a:gd name="T11" fmla="*/ 290 h 920"/>
                <a:gd name="T12" fmla="*/ 871 w 929"/>
                <a:gd name="T13" fmla="*/ 307 h 920"/>
                <a:gd name="T14" fmla="*/ 861 w 929"/>
                <a:gd name="T15" fmla="*/ 324 h 920"/>
                <a:gd name="T16" fmla="*/ 850 w 929"/>
                <a:gd name="T17" fmla="*/ 341 h 920"/>
                <a:gd name="T18" fmla="*/ 836 w 929"/>
                <a:gd name="T19" fmla="*/ 360 h 920"/>
                <a:gd name="T20" fmla="*/ 822 w 929"/>
                <a:gd name="T21" fmla="*/ 380 h 920"/>
                <a:gd name="T22" fmla="*/ 810 w 929"/>
                <a:gd name="T23" fmla="*/ 396 h 920"/>
                <a:gd name="T24" fmla="*/ 796 w 929"/>
                <a:gd name="T25" fmla="*/ 413 h 920"/>
                <a:gd name="T26" fmla="*/ 781 w 929"/>
                <a:gd name="T27" fmla="*/ 433 h 920"/>
                <a:gd name="T28" fmla="*/ 766 w 929"/>
                <a:gd name="T29" fmla="*/ 453 h 920"/>
                <a:gd name="T30" fmla="*/ 751 w 929"/>
                <a:gd name="T31" fmla="*/ 470 h 920"/>
                <a:gd name="T32" fmla="*/ 734 w 929"/>
                <a:gd name="T33" fmla="*/ 489 h 920"/>
                <a:gd name="T34" fmla="*/ 720 w 929"/>
                <a:gd name="T35" fmla="*/ 504 h 920"/>
                <a:gd name="T36" fmla="*/ 700 w 929"/>
                <a:gd name="T37" fmla="*/ 526 h 920"/>
                <a:gd name="T38" fmla="*/ 683 w 929"/>
                <a:gd name="T39" fmla="*/ 543 h 920"/>
                <a:gd name="T40" fmla="*/ 667 w 929"/>
                <a:gd name="T41" fmla="*/ 558 h 920"/>
                <a:gd name="T42" fmla="*/ 648 w 929"/>
                <a:gd name="T43" fmla="*/ 576 h 920"/>
                <a:gd name="T44" fmla="*/ 634 w 929"/>
                <a:gd name="T45" fmla="*/ 588 h 920"/>
                <a:gd name="T46" fmla="*/ 616 w 929"/>
                <a:gd name="T47" fmla="*/ 604 h 920"/>
                <a:gd name="T48" fmla="*/ 598 w 929"/>
                <a:gd name="T49" fmla="*/ 619 h 920"/>
                <a:gd name="T50" fmla="*/ 578 w 929"/>
                <a:gd name="T51" fmla="*/ 635 h 920"/>
                <a:gd name="T52" fmla="*/ 560 w 929"/>
                <a:gd name="T53" fmla="*/ 649 h 920"/>
                <a:gd name="T54" fmla="*/ 540 w 929"/>
                <a:gd name="T55" fmla="*/ 664 h 920"/>
                <a:gd name="T56" fmla="*/ 515 w 929"/>
                <a:gd name="T57" fmla="*/ 681 h 920"/>
                <a:gd name="T58" fmla="*/ 493 w 929"/>
                <a:gd name="T59" fmla="*/ 696 h 920"/>
                <a:gd name="T60" fmla="*/ 470 w 929"/>
                <a:gd name="T61" fmla="*/ 713 h 920"/>
                <a:gd name="T62" fmla="*/ 446 w 929"/>
                <a:gd name="T63" fmla="*/ 729 h 920"/>
                <a:gd name="T64" fmla="*/ 421 w 929"/>
                <a:gd name="T65" fmla="*/ 743 h 920"/>
                <a:gd name="T66" fmla="*/ 549 w 929"/>
                <a:gd name="T67" fmla="*/ 920 h 920"/>
                <a:gd name="T68" fmla="*/ 38 w 929"/>
                <a:gd name="T69" fmla="*/ 693 h 920"/>
                <a:gd name="T70" fmla="*/ 0 w 929"/>
                <a:gd name="T71" fmla="*/ 243 h 920"/>
                <a:gd name="T72" fmla="*/ 106 w 929"/>
                <a:gd name="T73" fmla="*/ 370 h 920"/>
                <a:gd name="T74" fmla="*/ 130 w 929"/>
                <a:gd name="T75" fmla="*/ 359 h 920"/>
                <a:gd name="T76" fmla="*/ 154 w 929"/>
                <a:gd name="T77" fmla="*/ 346 h 920"/>
                <a:gd name="T78" fmla="*/ 186 w 929"/>
                <a:gd name="T79" fmla="*/ 331 h 920"/>
                <a:gd name="T80" fmla="*/ 217 w 929"/>
                <a:gd name="T81" fmla="*/ 314 h 920"/>
                <a:gd name="T82" fmla="*/ 248 w 929"/>
                <a:gd name="T83" fmla="*/ 292 h 920"/>
                <a:gd name="T84" fmla="*/ 275 w 929"/>
                <a:gd name="T85" fmla="*/ 273 h 920"/>
                <a:gd name="T86" fmla="*/ 300 w 929"/>
                <a:gd name="T87" fmla="*/ 252 h 920"/>
                <a:gd name="T88" fmla="*/ 326 w 929"/>
                <a:gd name="T89" fmla="*/ 231 h 920"/>
                <a:gd name="T90" fmla="*/ 346 w 929"/>
                <a:gd name="T91" fmla="*/ 211 h 920"/>
                <a:gd name="T92" fmla="*/ 367 w 929"/>
                <a:gd name="T93" fmla="*/ 188 h 920"/>
                <a:gd name="T94" fmla="*/ 390 w 929"/>
                <a:gd name="T95" fmla="*/ 163 h 920"/>
                <a:gd name="T96" fmla="*/ 409 w 929"/>
                <a:gd name="T97" fmla="*/ 140 h 920"/>
                <a:gd name="T98" fmla="*/ 428 w 929"/>
                <a:gd name="T99" fmla="*/ 116 h 920"/>
                <a:gd name="T100" fmla="*/ 445 w 929"/>
                <a:gd name="T101" fmla="*/ 95 h 920"/>
                <a:gd name="T102" fmla="*/ 463 w 929"/>
                <a:gd name="T103" fmla="*/ 66 h 920"/>
                <a:gd name="T104" fmla="*/ 479 w 929"/>
                <a:gd name="T105" fmla="*/ 40 h 920"/>
                <a:gd name="T106" fmla="*/ 488 w 929"/>
                <a:gd name="T107" fmla="*/ 20 h 920"/>
                <a:gd name="T108" fmla="*/ 497 w 929"/>
                <a:gd name="T109" fmla="*/ 0 h 920"/>
                <a:gd name="T110" fmla="*/ 929 w 929"/>
                <a:gd name="T111" fmla="*/ 202 h 9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9"/>
                <a:gd name="T169" fmla="*/ 0 h 920"/>
                <a:gd name="T170" fmla="*/ 929 w 929"/>
                <a:gd name="T171" fmla="*/ 920 h 9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9" h="920">
                  <a:moveTo>
                    <a:pt x="929" y="202"/>
                  </a:moveTo>
                  <a:lnTo>
                    <a:pt x="918" y="222"/>
                  </a:lnTo>
                  <a:lnTo>
                    <a:pt x="910" y="238"/>
                  </a:lnTo>
                  <a:lnTo>
                    <a:pt x="900" y="256"/>
                  </a:lnTo>
                  <a:lnTo>
                    <a:pt x="893" y="272"/>
                  </a:lnTo>
                  <a:lnTo>
                    <a:pt x="882" y="290"/>
                  </a:lnTo>
                  <a:lnTo>
                    <a:pt x="871" y="307"/>
                  </a:lnTo>
                  <a:lnTo>
                    <a:pt x="861" y="324"/>
                  </a:lnTo>
                  <a:lnTo>
                    <a:pt x="850" y="341"/>
                  </a:lnTo>
                  <a:lnTo>
                    <a:pt x="836" y="360"/>
                  </a:lnTo>
                  <a:lnTo>
                    <a:pt x="822" y="380"/>
                  </a:lnTo>
                  <a:lnTo>
                    <a:pt x="810" y="396"/>
                  </a:lnTo>
                  <a:lnTo>
                    <a:pt x="796" y="413"/>
                  </a:lnTo>
                  <a:lnTo>
                    <a:pt x="781" y="433"/>
                  </a:lnTo>
                  <a:lnTo>
                    <a:pt x="766" y="453"/>
                  </a:lnTo>
                  <a:lnTo>
                    <a:pt x="751" y="470"/>
                  </a:lnTo>
                  <a:lnTo>
                    <a:pt x="734" y="489"/>
                  </a:lnTo>
                  <a:lnTo>
                    <a:pt x="720" y="504"/>
                  </a:lnTo>
                  <a:lnTo>
                    <a:pt x="700" y="526"/>
                  </a:lnTo>
                  <a:lnTo>
                    <a:pt x="683" y="543"/>
                  </a:lnTo>
                  <a:lnTo>
                    <a:pt x="667" y="558"/>
                  </a:lnTo>
                  <a:lnTo>
                    <a:pt x="648" y="576"/>
                  </a:lnTo>
                  <a:lnTo>
                    <a:pt x="634" y="588"/>
                  </a:lnTo>
                  <a:lnTo>
                    <a:pt x="616" y="604"/>
                  </a:lnTo>
                  <a:lnTo>
                    <a:pt x="598" y="619"/>
                  </a:lnTo>
                  <a:lnTo>
                    <a:pt x="578" y="635"/>
                  </a:lnTo>
                  <a:lnTo>
                    <a:pt x="560" y="649"/>
                  </a:lnTo>
                  <a:lnTo>
                    <a:pt x="540" y="664"/>
                  </a:lnTo>
                  <a:lnTo>
                    <a:pt x="515" y="681"/>
                  </a:lnTo>
                  <a:lnTo>
                    <a:pt x="493" y="696"/>
                  </a:lnTo>
                  <a:lnTo>
                    <a:pt x="470" y="713"/>
                  </a:lnTo>
                  <a:lnTo>
                    <a:pt x="446" y="729"/>
                  </a:lnTo>
                  <a:lnTo>
                    <a:pt x="421" y="743"/>
                  </a:lnTo>
                  <a:lnTo>
                    <a:pt x="549" y="920"/>
                  </a:lnTo>
                  <a:lnTo>
                    <a:pt x="38" y="693"/>
                  </a:lnTo>
                  <a:lnTo>
                    <a:pt x="0" y="243"/>
                  </a:lnTo>
                  <a:lnTo>
                    <a:pt x="106" y="370"/>
                  </a:lnTo>
                  <a:lnTo>
                    <a:pt x="130" y="359"/>
                  </a:lnTo>
                  <a:lnTo>
                    <a:pt x="154" y="346"/>
                  </a:lnTo>
                  <a:lnTo>
                    <a:pt x="186" y="331"/>
                  </a:lnTo>
                  <a:lnTo>
                    <a:pt x="217" y="314"/>
                  </a:lnTo>
                  <a:lnTo>
                    <a:pt x="248" y="292"/>
                  </a:lnTo>
                  <a:lnTo>
                    <a:pt x="275" y="273"/>
                  </a:lnTo>
                  <a:lnTo>
                    <a:pt x="300" y="252"/>
                  </a:lnTo>
                  <a:lnTo>
                    <a:pt x="326" y="231"/>
                  </a:lnTo>
                  <a:lnTo>
                    <a:pt x="346" y="211"/>
                  </a:lnTo>
                  <a:lnTo>
                    <a:pt x="367" y="188"/>
                  </a:lnTo>
                  <a:lnTo>
                    <a:pt x="390" y="163"/>
                  </a:lnTo>
                  <a:lnTo>
                    <a:pt x="409" y="140"/>
                  </a:lnTo>
                  <a:lnTo>
                    <a:pt x="428" y="116"/>
                  </a:lnTo>
                  <a:lnTo>
                    <a:pt x="445" y="95"/>
                  </a:lnTo>
                  <a:lnTo>
                    <a:pt x="463" y="66"/>
                  </a:lnTo>
                  <a:lnTo>
                    <a:pt x="479" y="40"/>
                  </a:lnTo>
                  <a:lnTo>
                    <a:pt x="488" y="20"/>
                  </a:lnTo>
                  <a:lnTo>
                    <a:pt x="497" y="0"/>
                  </a:lnTo>
                  <a:lnTo>
                    <a:pt x="929" y="202"/>
                  </a:lnTo>
                  <a:close/>
                </a:path>
              </a:pathLst>
            </a:custGeom>
            <a:solidFill>
              <a:srgbClr val="008080"/>
            </a:solidFill>
            <a:ln w="15875">
              <a:solidFill>
                <a:srgbClr val="000000"/>
              </a:solidFill>
              <a:round/>
              <a:headEnd/>
              <a:tailEnd/>
            </a:ln>
          </p:spPr>
          <p:txBody>
            <a:bodyPr/>
            <a:lstStyle/>
            <a:p>
              <a:endParaRPr lang="en-US"/>
            </a:p>
          </p:txBody>
        </p:sp>
      </p:grpSp>
      <p:grpSp>
        <p:nvGrpSpPr>
          <p:cNvPr id="7" name="Group 18"/>
          <p:cNvGrpSpPr>
            <a:grpSpLocks/>
          </p:cNvGrpSpPr>
          <p:nvPr/>
        </p:nvGrpSpPr>
        <p:grpSpPr bwMode="auto">
          <a:xfrm>
            <a:off x="5113338" y="2954338"/>
            <a:ext cx="2713037" cy="1700212"/>
            <a:chOff x="3221" y="2171"/>
            <a:chExt cx="1709" cy="1071"/>
          </a:xfrm>
        </p:grpSpPr>
        <p:sp>
          <p:nvSpPr>
            <p:cNvPr id="949267" name="Rectangle 19"/>
            <p:cNvSpPr>
              <a:spLocks noChangeArrowheads="1"/>
            </p:cNvSpPr>
            <p:nvPr/>
          </p:nvSpPr>
          <p:spPr bwMode="auto">
            <a:xfrm>
              <a:off x="4032" y="2544"/>
              <a:ext cx="898"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Recruit</a:t>
              </a:r>
            </a:p>
          </p:txBody>
        </p:sp>
        <p:sp>
          <p:nvSpPr>
            <p:cNvPr id="45073" name="Freeform 20"/>
            <p:cNvSpPr>
              <a:spLocks/>
            </p:cNvSpPr>
            <p:nvPr/>
          </p:nvSpPr>
          <p:spPr bwMode="auto">
            <a:xfrm>
              <a:off x="3221" y="2171"/>
              <a:ext cx="858" cy="1071"/>
            </a:xfrm>
            <a:custGeom>
              <a:avLst/>
              <a:gdLst>
                <a:gd name="T0" fmla="*/ 0 w 858"/>
                <a:gd name="T1" fmla="*/ 681 h 1071"/>
                <a:gd name="T2" fmla="*/ 213 w 858"/>
                <a:gd name="T3" fmla="*/ 760 h 1071"/>
                <a:gd name="T4" fmla="*/ 225 w 858"/>
                <a:gd name="T5" fmla="*/ 733 h 1071"/>
                <a:gd name="T6" fmla="*/ 234 w 858"/>
                <a:gd name="T7" fmla="*/ 708 h 1071"/>
                <a:gd name="T8" fmla="*/ 240 w 858"/>
                <a:gd name="T9" fmla="*/ 684 h 1071"/>
                <a:gd name="T10" fmla="*/ 246 w 858"/>
                <a:gd name="T11" fmla="*/ 663 h 1071"/>
                <a:gd name="T12" fmla="*/ 253 w 858"/>
                <a:gd name="T13" fmla="*/ 639 h 1071"/>
                <a:gd name="T14" fmla="*/ 258 w 858"/>
                <a:gd name="T15" fmla="*/ 612 h 1071"/>
                <a:gd name="T16" fmla="*/ 262 w 858"/>
                <a:gd name="T17" fmla="*/ 587 h 1071"/>
                <a:gd name="T18" fmla="*/ 266 w 858"/>
                <a:gd name="T19" fmla="*/ 561 h 1071"/>
                <a:gd name="T20" fmla="*/ 269 w 858"/>
                <a:gd name="T21" fmla="*/ 533 h 1071"/>
                <a:gd name="T22" fmla="*/ 271 w 858"/>
                <a:gd name="T23" fmla="*/ 502 h 1071"/>
                <a:gd name="T24" fmla="*/ 271 w 858"/>
                <a:gd name="T25" fmla="*/ 448 h 1071"/>
                <a:gd name="T26" fmla="*/ 269 w 858"/>
                <a:gd name="T27" fmla="*/ 420 h 1071"/>
                <a:gd name="T28" fmla="*/ 268 w 858"/>
                <a:gd name="T29" fmla="*/ 394 h 1071"/>
                <a:gd name="T30" fmla="*/ 264 w 858"/>
                <a:gd name="T31" fmla="*/ 368 h 1071"/>
                <a:gd name="T32" fmla="*/ 259 w 858"/>
                <a:gd name="T33" fmla="*/ 340 h 1071"/>
                <a:gd name="T34" fmla="*/ 254 w 858"/>
                <a:gd name="T35" fmla="*/ 317 h 1071"/>
                <a:gd name="T36" fmla="*/ 248 w 858"/>
                <a:gd name="T37" fmla="*/ 286 h 1071"/>
                <a:gd name="T38" fmla="*/ 239 w 858"/>
                <a:gd name="T39" fmla="*/ 258 h 1071"/>
                <a:gd name="T40" fmla="*/ 652 w 858"/>
                <a:gd name="T41" fmla="*/ 0 h 1071"/>
                <a:gd name="T42" fmla="*/ 663 w 858"/>
                <a:gd name="T43" fmla="*/ 25 h 1071"/>
                <a:gd name="T44" fmla="*/ 671 w 858"/>
                <a:gd name="T45" fmla="*/ 49 h 1071"/>
                <a:gd name="T46" fmla="*/ 679 w 858"/>
                <a:gd name="T47" fmla="*/ 70 h 1071"/>
                <a:gd name="T48" fmla="*/ 687 w 858"/>
                <a:gd name="T49" fmla="*/ 93 h 1071"/>
                <a:gd name="T50" fmla="*/ 693 w 858"/>
                <a:gd name="T51" fmla="*/ 114 h 1071"/>
                <a:gd name="T52" fmla="*/ 701 w 858"/>
                <a:gd name="T53" fmla="*/ 137 h 1071"/>
                <a:gd name="T54" fmla="*/ 706 w 858"/>
                <a:gd name="T55" fmla="*/ 157 h 1071"/>
                <a:gd name="T56" fmla="*/ 711 w 858"/>
                <a:gd name="T57" fmla="*/ 178 h 1071"/>
                <a:gd name="T58" fmla="*/ 716 w 858"/>
                <a:gd name="T59" fmla="*/ 200 h 1071"/>
                <a:gd name="T60" fmla="*/ 722 w 858"/>
                <a:gd name="T61" fmla="*/ 224 h 1071"/>
                <a:gd name="T62" fmla="*/ 726 w 858"/>
                <a:gd name="T63" fmla="*/ 251 h 1071"/>
                <a:gd name="T64" fmla="*/ 731 w 858"/>
                <a:gd name="T65" fmla="*/ 274 h 1071"/>
                <a:gd name="T66" fmla="*/ 736 w 858"/>
                <a:gd name="T67" fmla="*/ 299 h 1071"/>
                <a:gd name="T68" fmla="*/ 740 w 858"/>
                <a:gd name="T69" fmla="*/ 325 h 1071"/>
                <a:gd name="T70" fmla="*/ 741 w 858"/>
                <a:gd name="T71" fmla="*/ 353 h 1071"/>
                <a:gd name="T72" fmla="*/ 744 w 858"/>
                <a:gd name="T73" fmla="*/ 383 h 1071"/>
                <a:gd name="T74" fmla="*/ 746 w 858"/>
                <a:gd name="T75" fmla="*/ 412 h 1071"/>
                <a:gd name="T76" fmla="*/ 746 w 858"/>
                <a:gd name="T77" fmla="*/ 440 h 1071"/>
                <a:gd name="T78" fmla="*/ 746 w 858"/>
                <a:gd name="T79" fmla="*/ 470 h 1071"/>
                <a:gd name="T80" fmla="*/ 746 w 858"/>
                <a:gd name="T81" fmla="*/ 507 h 1071"/>
                <a:gd name="T82" fmla="*/ 745 w 858"/>
                <a:gd name="T83" fmla="*/ 541 h 1071"/>
                <a:gd name="T84" fmla="*/ 744 w 858"/>
                <a:gd name="T85" fmla="*/ 565 h 1071"/>
                <a:gd name="T86" fmla="*/ 741 w 858"/>
                <a:gd name="T87" fmla="*/ 592 h 1071"/>
                <a:gd name="T88" fmla="*/ 740 w 858"/>
                <a:gd name="T89" fmla="*/ 619 h 1071"/>
                <a:gd name="T90" fmla="*/ 735 w 858"/>
                <a:gd name="T91" fmla="*/ 651 h 1071"/>
                <a:gd name="T92" fmla="*/ 730 w 858"/>
                <a:gd name="T93" fmla="*/ 677 h 1071"/>
                <a:gd name="T94" fmla="*/ 725 w 858"/>
                <a:gd name="T95" fmla="*/ 703 h 1071"/>
                <a:gd name="T96" fmla="*/ 718 w 858"/>
                <a:gd name="T97" fmla="*/ 735 h 1071"/>
                <a:gd name="T98" fmla="*/ 712 w 858"/>
                <a:gd name="T99" fmla="*/ 759 h 1071"/>
                <a:gd name="T100" fmla="*/ 706 w 858"/>
                <a:gd name="T101" fmla="*/ 789 h 1071"/>
                <a:gd name="T102" fmla="*/ 698 w 858"/>
                <a:gd name="T103" fmla="*/ 815 h 1071"/>
                <a:gd name="T104" fmla="*/ 689 w 858"/>
                <a:gd name="T105" fmla="*/ 841 h 1071"/>
                <a:gd name="T106" fmla="*/ 680 w 858"/>
                <a:gd name="T107" fmla="*/ 869 h 1071"/>
                <a:gd name="T108" fmla="*/ 669 w 858"/>
                <a:gd name="T109" fmla="*/ 903 h 1071"/>
                <a:gd name="T110" fmla="*/ 656 w 858"/>
                <a:gd name="T111" fmla="*/ 937 h 1071"/>
                <a:gd name="T112" fmla="*/ 858 w 858"/>
                <a:gd name="T113" fmla="*/ 1018 h 1071"/>
                <a:gd name="T114" fmla="*/ 352 w 858"/>
                <a:gd name="T115" fmla="*/ 1071 h 1071"/>
                <a:gd name="T116" fmla="*/ 0 w 858"/>
                <a:gd name="T117" fmla="*/ 681 h 107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58"/>
                <a:gd name="T178" fmla="*/ 0 h 1071"/>
                <a:gd name="T179" fmla="*/ 858 w 858"/>
                <a:gd name="T180" fmla="*/ 1071 h 107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58" h="1071">
                  <a:moveTo>
                    <a:pt x="0" y="681"/>
                  </a:moveTo>
                  <a:lnTo>
                    <a:pt x="213" y="760"/>
                  </a:lnTo>
                  <a:lnTo>
                    <a:pt x="225" y="733"/>
                  </a:lnTo>
                  <a:lnTo>
                    <a:pt x="234" y="708"/>
                  </a:lnTo>
                  <a:lnTo>
                    <a:pt x="240" y="684"/>
                  </a:lnTo>
                  <a:lnTo>
                    <a:pt x="246" y="663"/>
                  </a:lnTo>
                  <a:lnTo>
                    <a:pt x="253" y="639"/>
                  </a:lnTo>
                  <a:lnTo>
                    <a:pt x="258" y="612"/>
                  </a:lnTo>
                  <a:lnTo>
                    <a:pt x="262" y="587"/>
                  </a:lnTo>
                  <a:lnTo>
                    <a:pt x="266" y="561"/>
                  </a:lnTo>
                  <a:lnTo>
                    <a:pt x="269" y="533"/>
                  </a:lnTo>
                  <a:lnTo>
                    <a:pt x="271" y="502"/>
                  </a:lnTo>
                  <a:lnTo>
                    <a:pt x="271" y="448"/>
                  </a:lnTo>
                  <a:lnTo>
                    <a:pt x="269" y="420"/>
                  </a:lnTo>
                  <a:lnTo>
                    <a:pt x="268" y="394"/>
                  </a:lnTo>
                  <a:lnTo>
                    <a:pt x="264" y="368"/>
                  </a:lnTo>
                  <a:lnTo>
                    <a:pt x="259" y="340"/>
                  </a:lnTo>
                  <a:lnTo>
                    <a:pt x="254" y="317"/>
                  </a:lnTo>
                  <a:lnTo>
                    <a:pt x="248" y="286"/>
                  </a:lnTo>
                  <a:lnTo>
                    <a:pt x="239" y="258"/>
                  </a:lnTo>
                  <a:lnTo>
                    <a:pt x="652" y="0"/>
                  </a:lnTo>
                  <a:lnTo>
                    <a:pt x="663" y="25"/>
                  </a:lnTo>
                  <a:lnTo>
                    <a:pt x="671" y="49"/>
                  </a:lnTo>
                  <a:lnTo>
                    <a:pt x="679" y="70"/>
                  </a:lnTo>
                  <a:lnTo>
                    <a:pt x="687" y="93"/>
                  </a:lnTo>
                  <a:lnTo>
                    <a:pt x="693" y="114"/>
                  </a:lnTo>
                  <a:lnTo>
                    <a:pt x="701" y="137"/>
                  </a:lnTo>
                  <a:lnTo>
                    <a:pt x="706" y="157"/>
                  </a:lnTo>
                  <a:lnTo>
                    <a:pt x="711" y="178"/>
                  </a:lnTo>
                  <a:lnTo>
                    <a:pt x="716" y="200"/>
                  </a:lnTo>
                  <a:lnTo>
                    <a:pt x="722" y="224"/>
                  </a:lnTo>
                  <a:lnTo>
                    <a:pt x="726" y="251"/>
                  </a:lnTo>
                  <a:lnTo>
                    <a:pt x="731" y="274"/>
                  </a:lnTo>
                  <a:lnTo>
                    <a:pt x="736" y="299"/>
                  </a:lnTo>
                  <a:lnTo>
                    <a:pt x="740" y="325"/>
                  </a:lnTo>
                  <a:lnTo>
                    <a:pt x="741" y="353"/>
                  </a:lnTo>
                  <a:lnTo>
                    <a:pt x="744" y="383"/>
                  </a:lnTo>
                  <a:lnTo>
                    <a:pt x="746" y="412"/>
                  </a:lnTo>
                  <a:lnTo>
                    <a:pt x="746" y="440"/>
                  </a:lnTo>
                  <a:lnTo>
                    <a:pt x="746" y="470"/>
                  </a:lnTo>
                  <a:lnTo>
                    <a:pt x="746" y="507"/>
                  </a:lnTo>
                  <a:lnTo>
                    <a:pt x="745" y="541"/>
                  </a:lnTo>
                  <a:lnTo>
                    <a:pt x="744" y="565"/>
                  </a:lnTo>
                  <a:lnTo>
                    <a:pt x="741" y="592"/>
                  </a:lnTo>
                  <a:lnTo>
                    <a:pt x="740" y="619"/>
                  </a:lnTo>
                  <a:lnTo>
                    <a:pt x="735" y="651"/>
                  </a:lnTo>
                  <a:lnTo>
                    <a:pt x="730" y="677"/>
                  </a:lnTo>
                  <a:lnTo>
                    <a:pt x="725" y="703"/>
                  </a:lnTo>
                  <a:lnTo>
                    <a:pt x="718" y="735"/>
                  </a:lnTo>
                  <a:lnTo>
                    <a:pt x="712" y="759"/>
                  </a:lnTo>
                  <a:lnTo>
                    <a:pt x="706" y="789"/>
                  </a:lnTo>
                  <a:lnTo>
                    <a:pt x="698" y="815"/>
                  </a:lnTo>
                  <a:lnTo>
                    <a:pt x="689" y="841"/>
                  </a:lnTo>
                  <a:lnTo>
                    <a:pt x="680" y="869"/>
                  </a:lnTo>
                  <a:lnTo>
                    <a:pt x="669" y="903"/>
                  </a:lnTo>
                  <a:lnTo>
                    <a:pt x="656" y="937"/>
                  </a:lnTo>
                  <a:lnTo>
                    <a:pt x="858" y="1018"/>
                  </a:lnTo>
                  <a:lnTo>
                    <a:pt x="352" y="1071"/>
                  </a:lnTo>
                  <a:lnTo>
                    <a:pt x="0" y="681"/>
                  </a:lnTo>
                  <a:close/>
                </a:path>
              </a:pathLst>
            </a:custGeom>
            <a:solidFill>
              <a:srgbClr val="0000FF"/>
            </a:solidFill>
            <a:ln w="15875">
              <a:solidFill>
                <a:srgbClr val="000000"/>
              </a:solidFill>
              <a:round/>
              <a:headEnd/>
              <a:tailEnd/>
            </a:ln>
          </p:spPr>
          <p:txBody>
            <a:bodyPr/>
            <a:lstStyle/>
            <a:p>
              <a:endParaRPr lang="en-US"/>
            </a:p>
          </p:txBody>
        </p:sp>
      </p:grpSp>
      <p:grpSp>
        <p:nvGrpSpPr>
          <p:cNvPr id="8" name="Group 21"/>
          <p:cNvGrpSpPr>
            <a:grpSpLocks/>
          </p:cNvGrpSpPr>
          <p:nvPr/>
        </p:nvGrpSpPr>
        <p:grpSpPr bwMode="auto">
          <a:xfrm>
            <a:off x="4864100" y="1870075"/>
            <a:ext cx="2632075" cy="1598613"/>
            <a:chOff x="3064" y="1488"/>
            <a:chExt cx="1658" cy="1007"/>
          </a:xfrm>
        </p:grpSpPr>
        <p:sp>
          <p:nvSpPr>
            <p:cNvPr id="949270" name="Rectangle 22"/>
            <p:cNvSpPr>
              <a:spLocks noChangeArrowheads="1"/>
            </p:cNvSpPr>
            <p:nvPr/>
          </p:nvSpPr>
          <p:spPr bwMode="auto">
            <a:xfrm>
              <a:off x="3648" y="1488"/>
              <a:ext cx="1074"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Cultivate</a:t>
              </a:r>
            </a:p>
          </p:txBody>
        </p:sp>
        <p:sp>
          <p:nvSpPr>
            <p:cNvPr id="45071" name="Freeform 23"/>
            <p:cNvSpPr>
              <a:spLocks/>
            </p:cNvSpPr>
            <p:nvPr/>
          </p:nvSpPr>
          <p:spPr bwMode="auto">
            <a:xfrm>
              <a:off x="3064" y="1550"/>
              <a:ext cx="1003" cy="945"/>
            </a:xfrm>
            <a:custGeom>
              <a:avLst/>
              <a:gdLst>
                <a:gd name="T0" fmla="*/ 204 w 1003"/>
                <a:gd name="T1" fmla="*/ 0 h 945"/>
                <a:gd name="T2" fmla="*/ 225 w 1003"/>
                <a:gd name="T3" fmla="*/ 10 h 945"/>
                <a:gd name="T4" fmla="*/ 241 w 1003"/>
                <a:gd name="T5" fmla="*/ 18 h 945"/>
                <a:gd name="T6" fmla="*/ 259 w 1003"/>
                <a:gd name="T7" fmla="*/ 27 h 945"/>
                <a:gd name="T8" fmla="*/ 275 w 1003"/>
                <a:gd name="T9" fmla="*/ 36 h 945"/>
                <a:gd name="T10" fmla="*/ 293 w 1003"/>
                <a:gd name="T11" fmla="*/ 46 h 945"/>
                <a:gd name="T12" fmla="*/ 310 w 1003"/>
                <a:gd name="T13" fmla="*/ 57 h 945"/>
                <a:gd name="T14" fmla="*/ 326 w 1003"/>
                <a:gd name="T15" fmla="*/ 67 h 945"/>
                <a:gd name="T16" fmla="*/ 343 w 1003"/>
                <a:gd name="T17" fmla="*/ 77 h 945"/>
                <a:gd name="T18" fmla="*/ 363 w 1003"/>
                <a:gd name="T19" fmla="*/ 91 h 945"/>
                <a:gd name="T20" fmla="*/ 384 w 1003"/>
                <a:gd name="T21" fmla="*/ 106 h 945"/>
                <a:gd name="T22" fmla="*/ 401 w 1003"/>
                <a:gd name="T23" fmla="*/ 118 h 945"/>
                <a:gd name="T24" fmla="*/ 417 w 1003"/>
                <a:gd name="T25" fmla="*/ 131 h 945"/>
                <a:gd name="T26" fmla="*/ 438 w 1003"/>
                <a:gd name="T27" fmla="*/ 145 h 945"/>
                <a:gd name="T28" fmla="*/ 458 w 1003"/>
                <a:gd name="T29" fmla="*/ 160 h 945"/>
                <a:gd name="T30" fmla="*/ 476 w 1003"/>
                <a:gd name="T31" fmla="*/ 175 h 945"/>
                <a:gd name="T32" fmla="*/ 494 w 1003"/>
                <a:gd name="T33" fmla="*/ 192 h 945"/>
                <a:gd name="T34" fmla="*/ 510 w 1003"/>
                <a:gd name="T35" fmla="*/ 207 h 945"/>
                <a:gd name="T36" fmla="*/ 530 w 1003"/>
                <a:gd name="T37" fmla="*/ 226 h 945"/>
                <a:gd name="T38" fmla="*/ 548 w 1003"/>
                <a:gd name="T39" fmla="*/ 242 h 945"/>
                <a:gd name="T40" fmla="*/ 563 w 1003"/>
                <a:gd name="T41" fmla="*/ 258 h 945"/>
                <a:gd name="T42" fmla="*/ 581 w 1003"/>
                <a:gd name="T43" fmla="*/ 277 h 945"/>
                <a:gd name="T44" fmla="*/ 595 w 1003"/>
                <a:gd name="T45" fmla="*/ 291 h 945"/>
                <a:gd name="T46" fmla="*/ 610 w 1003"/>
                <a:gd name="T47" fmla="*/ 309 h 945"/>
                <a:gd name="T48" fmla="*/ 625 w 1003"/>
                <a:gd name="T49" fmla="*/ 326 h 945"/>
                <a:gd name="T50" fmla="*/ 642 w 1003"/>
                <a:gd name="T51" fmla="*/ 347 h 945"/>
                <a:gd name="T52" fmla="*/ 656 w 1003"/>
                <a:gd name="T53" fmla="*/ 365 h 945"/>
                <a:gd name="T54" fmla="*/ 671 w 1003"/>
                <a:gd name="T55" fmla="*/ 385 h 945"/>
                <a:gd name="T56" fmla="*/ 689 w 1003"/>
                <a:gd name="T57" fmla="*/ 409 h 945"/>
                <a:gd name="T58" fmla="*/ 704 w 1003"/>
                <a:gd name="T59" fmla="*/ 430 h 945"/>
                <a:gd name="T60" fmla="*/ 721 w 1003"/>
                <a:gd name="T61" fmla="*/ 454 h 945"/>
                <a:gd name="T62" fmla="*/ 736 w 1003"/>
                <a:gd name="T63" fmla="*/ 478 h 945"/>
                <a:gd name="T64" fmla="*/ 750 w 1003"/>
                <a:gd name="T65" fmla="*/ 503 h 945"/>
                <a:gd name="T66" fmla="*/ 765 w 1003"/>
                <a:gd name="T67" fmla="*/ 530 h 945"/>
                <a:gd name="T68" fmla="*/ 776 w 1003"/>
                <a:gd name="T69" fmla="*/ 552 h 945"/>
                <a:gd name="T70" fmla="*/ 788 w 1003"/>
                <a:gd name="T71" fmla="*/ 573 h 945"/>
                <a:gd name="T72" fmla="*/ 798 w 1003"/>
                <a:gd name="T73" fmla="*/ 599 h 945"/>
                <a:gd name="T74" fmla="*/ 804 w 1003"/>
                <a:gd name="T75" fmla="*/ 616 h 945"/>
                <a:gd name="T76" fmla="*/ 1003 w 1003"/>
                <a:gd name="T77" fmla="*/ 538 h 945"/>
                <a:gd name="T78" fmla="*/ 694 w 1003"/>
                <a:gd name="T79" fmla="*/ 945 h 945"/>
                <a:gd name="T80" fmla="*/ 146 w 1003"/>
                <a:gd name="T81" fmla="*/ 879 h 945"/>
                <a:gd name="T82" fmla="*/ 363 w 1003"/>
                <a:gd name="T83" fmla="*/ 792 h 945"/>
                <a:gd name="T84" fmla="*/ 349 w 1003"/>
                <a:gd name="T85" fmla="*/ 763 h 945"/>
                <a:gd name="T86" fmla="*/ 335 w 1003"/>
                <a:gd name="T87" fmla="*/ 735 h 945"/>
                <a:gd name="T88" fmla="*/ 316 w 1003"/>
                <a:gd name="T89" fmla="*/ 705 h 945"/>
                <a:gd name="T90" fmla="*/ 294 w 1003"/>
                <a:gd name="T91" fmla="*/ 674 h 945"/>
                <a:gd name="T92" fmla="*/ 275 w 1003"/>
                <a:gd name="T93" fmla="*/ 648 h 945"/>
                <a:gd name="T94" fmla="*/ 255 w 1003"/>
                <a:gd name="T95" fmla="*/ 622 h 945"/>
                <a:gd name="T96" fmla="*/ 233 w 1003"/>
                <a:gd name="T97" fmla="*/ 597 h 945"/>
                <a:gd name="T98" fmla="*/ 212 w 1003"/>
                <a:gd name="T99" fmla="*/ 576 h 945"/>
                <a:gd name="T100" fmla="*/ 190 w 1003"/>
                <a:gd name="T101" fmla="*/ 556 h 945"/>
                <a:gd name="T102" fmla="*/ 165 w 1003"/>
                <a:gd name="T103" fmla="*/ 533 h 945"/>
                <a:gd name="T104" fmla="*/ 141 w 1003"/>
                <a:gd name="T105" fmla="*/ 514 h 945"/>
                <a:gd name="T106" fmla="*/ 118 w 1003"/>
                <a:gd name="T107" fmla="*/ 496 h 945"/>
                <a:gd name="T108" fmla="*/ 95 w 1003"/>
                <a:gd name="T109" fmla="*/ 479 h 945"/>
                <a:gd name="T110" fmla="*/ 67 w 1003"/>
                <a:gd name="T111" fmla="*/ 462 h 945"/>
                <a:gd name="T112" fmla="*/ 39 w 1003"/>
                <a:gd name="T113" fmla="*/ 445 h 945"/>
                <a:gd name="T114" fmla="*/ 20 w 1003"/>
                <a:gd name="T115" fmla="*/ 437 h 945"/>
                <a:gd name="T116" fmla="*/ 0 w 1003"/>
                <a:gd name="T117" fmla="*/ 425 h 945"/>
                <a:gd name="T118" fmla="*/ 204 w 1003"/>
                <a:gd name="T119" fmla="*/ 0 h 94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03"/>
                <a:gd name="T181" fmla="*/ 0 h 945"/>
                <a:gd name="T182" fmla="*/ 1003 w 1003"/>
                <a:gd name="T183" fmla="*/ 945 h 94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03" h="945">
                  <a:moveTo>
                    <a:pt x="204" y="0"/>
                  </a:moveTo>
                  <a:lnTo>
                    <a:pt x="225" y="10"/>
                  </a:lnTo>
                  <a:lnTo>
                    <a:pt x="241" y="18"/>
                  </a:lnTo>
                  <a:lnTo>
                    <a:pt x="259" y="27"/>
                  </a:lnTo>
                  <a:lnTo>
                    <a:pt x="275" y="36"/>
                  </a:lnTo>
                  <a:lnTo>
                    <a:pt x="293" y="46"/>
                  </a:lnTo>
                  <a:lnTo>
                    <a:pt x="310" y="57"/>
                  </a:lnTo>
                  <a:lnTo>
                    <a:pt x="326" y="67"/>
                  </a:lnTo>
                  <a:lnTo>
                    <a:pt x="343" y="77"/>
                  </a:lnTo>
                  <a:lnTo>
                    <a:pt x="363" y="91"/>
                  </a:lnTo>
                  <a:lnTo>
                    <a:pt x="384" y="106"/>
                  </a:lnTo>
                  <a:lnTo>
                    <a:pt x="401" y="118"/>
                  </a:lnTo>
                  <a:lnTo>
                    <a:pt x="417" y="131"/>
                  </a:lnTo>
                  <a:lnTo>
                    <a:pt x="438" y="145"/>
                  </a:lnTo>
                  <a:lnTo>
                    <a:pt x="458" y="160"/>
                  </a:lnTo>
                  <a:lnTo>
                    <a:pt x="476" y="175"/>
                  </a:lnTo>
                  <a:lnTo>
                    <a:pt x="494" y="192"/>
                  </a:lnTo>
                  <a:lnTo>
                    <a:pt x="510" y="207"/>
                  </a:lnTo>
                  <a:lnTo>
                    <a:pt x="530" y="226"/>
                  </a:lnTo>
                  <a:lnTo>
                    <a:pt x="548" y="242"/>
                  </a:lnTo>
                  <a:lnTo>
                    <a:pt x="563" y="258"/>
                  </a:lnTo>
                  <a:lnTo>
                    <a:pt x="581" y="277"/>
                  </a:lnTo>
                  <a:lnTo>
                    <a:pt x="595" y="291"/>
                  </a:lnTo>
                  <a:lnTo>
                    <a:pt x="610" y="309"/>
                  </a:lnTo>
                  <a:lnTo>
                    <a:pt x="625" y="326"/>
                  </a:lnTo>
                  <a:lnTo>
                    <a:pt x="642" y="347"/>
                  </a:lnTo>
                  <a:lnTo>
                    <a:pt x="656" y="365"/>
                  </a:lnTo>
                  <a:lnTo>
                    <a:pt x="671" y="385"/>
                  </a:lnTo>
                  <a:lnTo>
                    <a:pt x="689" y="409"/>
                  </a:lnTo>
                  <a:lnTo>
                    <a:pt x="704" y="430"/>
                  </a:lnTo>
                  <a:lnTo>
                    <a:pt x="721" y="454"/>
                  </a:lnTo>
                  <a:lnTo>
                    <a:pt x="736" y="478"/>
                  </a:lnTo>
                  <a:lnTo>
                    <a:pt x="750" y="503"/>
                  </a:lnTo>
                  <a:lnTo>
                    <a:pt x="765" y="530"/>
                  </a:lnTo>
                  <a:lnTo>
                    <a:pt x="776" y="552"/>
                  </a:lnTo>
                  <a:lnTo>
                    <a:pt x="788" y="573"/>
                  </a:lnTo>
                  <a:lnTo>
                    <a:pt x="798" y="599"/>
                  </a:lnTo>
                  <a:lnTo>
                    <a:pt x="804" y="616"/>
                  </a:lnTo>
                  <a:lnTo>
                    <a:pt x="1003" y="538"/>
                  </a:lnTo>
                  <a:lnTo>
                    <a:pt x="694" y="945"/>
                  </a:lnTo>
                  <a:lnTo>
                    <a:pt x="146" y="879"/>
                  </a:lnTo>
                  <a:lnTo>
                    <a:pt x="363" y="792"/>
                  </a:lnTo>
                  <a:lnTo>
                    <a:pt x="349" y="763"/>
                  </a:lnTo>
                  <a:lnTo>
                    <a:pt x="335" y="735"/>
                  </a:lnTo>
                  <a:lnTo>
                    <a:pt x="316" y="705"/>
                  </a:lnTo>
                  <a:lnTo>
                    <a:pt x="294" y="674"/>
                  </a:lnTo>
                  <a:lnTo>
                    <a:pt x="275" y="648"/>
                  </a:lnTo>
                  <a:lnTo>
                    <a:pt x="255" y="622"/>
                  </a:lnTo>
                  <a:lnTo>
                    <a:pt x="233" y="597"/>
                  </a:lnTo>
                  <a:lnTo>
                    <a:pt x="212" y="576"/>
                  </a:lnTo>
                  <a:lnTo>
                    <a:pt x="190" y="556"/>
                  </a:lnTo>
                  <a:lnTo>
                    <a:pt x="165" y="533"/>
                  </a:lnTo>
                  <a:lnTo>
                    <a:pt x="141" y="514"/>
                  </a:lnTo>
                  <a:lnTo>
                    <a:pt x="118" y="496"/>
                  </a:lnTo>
                  <a:lnTo>
                    <a:pt x="95" y="479"/>
                  </a:lnTo>
                  <a:lnTo>
                    <a:pt x="67" y="462"/>
                  </a:lnTo>
                  <a:lnTo>
                    <a:pt x="39" y="445"/>
                  </a:lnTo>
                  <a:lnTo>
                    <a:pt x="20" y="437"/>
                  </a:lnTo>
                  <a:lnTo>
                    <a:pt x="0" y="425"/>
                  </a:lnTo>
                  <a:lnTo>
                    <a:pt x="204" y="0"/>
                  </a:lnTo>
                  <a:close/>
                </a:path>
              </a:pathLst>
            </a:custGeom>
            <a:solidFill>
              <a:srgbClr val="00FF00"/>
            </a:solidFill>
            <a:ln w="15875">
              <a:solidFill>
                <a:srgbClr val="000000"/>
              </a:solidFill>
              <a:round/>
              <a:headEnd/>
              <a:tailEnd/>
            </a:ln>
          </p:spPr>
          <p:txBody>
            <a:bodyPr/>
            <a:lstStyle/>
            <a:p>
              <a:endParaRPr lang="en-US"/>
            </a:p>
          </p:txBody>
        </p:sp>
      </p:grpSp>
      <p:grpSp>
        <p:nvGrpSpPr>
          <p:cNvPr id="9" name="Group 24"/>
          <p:cNvGrpSpPr>
            <a:grpSpLocks/>
          </p:cNvGrpSpPr>
          <p:nvPr/>
        </p:nvGrpSpPr>
        <p:grpSpPr bwMode="auto">
          <a:xfrm>
            <a:off x="3733800" y="1219200"/>
            <a:ext cx="2220913" cy="1660525"/>
            <a:chOff x="2361" y="1037"/>
            <a:chExt cx="1399" cy="1046"/>
          </a:xfrm>
        </p:grpSpPr>
        <p:sp>
          <p:nvSpPr>
            <p:cNvPr id="949273" name="Rectangle 25"/>
            <p:cNvSpPr>
              <a:spLocks noChangeArrowheads="1"/>
            </p:cNvSpPr>
            <p:nvPr/>
          </p:nvSpPr>
          <p:spPr bwMode="auto">
            <a:xfrm>
              <a:off x="2400" y="1037"/>
              <a:ext cx="1360" cy="330"/>
            </a:xfrm>
            <a:prstGeom prst="rect">
              <a:avLst/>
            </a:prstGeom>
            <a:noFill/>
            <a:ln w="9525">
              <a:noFill/>
              <a:miter lim="800000"/>
              <a:headEnd/>
              <a:tailEnd/>
            </a:ln>
            <a:effectLst/>
          </p:spPr>
          <p:txBody>
            <a:bodyPr lIns="92075" tIns="46038" rIns="92075" bIns="46038">
              <a:spAutoFit/>
            </a:bodyPr>
            <a:lstStyle/>
            <a:p>
              <a:pPr eaLnBrk="0" hangingPunct="0"/>
              <a:r>
                <a:rPr lang="en-US" sz="2800" i="1">
                  <a:effectLst>
                    <a:outerShdw blurRad="38100" dist="38100" dir="2700000" algn="tl">
                      <a:srgbClr val="C0C0C0"/>
                    </a:outerShdw>
                  </a:effectLst>
                </a:rPr>
                <a:t>Identify</a:t>
              </a:r>
            </a:p>
          </p:txBody>
        </p:sp>
        <p:sp>
          <p:nvSpPr>
            <p:cNvPr id="45069" name="Freeform 26"/>
            <p:cNvSpPr>
              <a:spLocks/>
            </p:cNvSpPr>
            <p:nvPr/>
          </p:nvSpPr>
          <p:spPr bwMode="auto">
            <a:xfrm>
              <a:off x="2361" y="1309"/>
              <a:ext cx="971" cy="774"/>
            </a:xfrm>
            <a:custGeom>
              <a:avLst/>
              <a:gdLst>
                <a:gd name="T0" fmla="*/ 518 w 971"/>
                <a:gd name="T1" fmla="*/ 774 h 774"/>
                <a:gd name="T2" fmla="*/ 581 w 971"/>
                <a:gd name="T3" fmla="*/ 624 h 774"/>
                <a:gd name="T4" fmla="*/ 561 w 971"/>
                <a:gd name="T5" fmla="*/ 617 h 774"/>
                <a:gd name="T6" fmla="*/ 538 w 971"/>
                <a:gd name="T7" fmla="*/ 612 h 774"/>
                <a:gd name="T8" fmla="*/ 509 w 971"/>
                <a:gd name="T9" fmla="*/ 606 h 774"/>
                <a:gd name="T10" fmla="*/ 485 w 971"/>
                <a:gd name="T11" fmla="*/ 602 h 774"/>
                <a:gd name="T12" fmla="*/ 458 w 971"/>
                <a:gd name="T13" fmla="*/ 598 h 774"/>
                <a:gd name="T14" fmla="*/ 429 w 971"/>
                <a:gd name="T15" fmla="*/ 596 h 774"/>
                <a:gd name="T16" fmla="*/ 399 w 971"/>
                <a:gd name="T17" fmla="*/ 593 h 774"/>
                <a:gd name="T18" fmla="*/ 344 w 971"/>
                <a:gd name="T19" fmla="*/ 593 h 774"/>
                <a:gd name="T20" fmla="*/ 316 w 971"/>
                <a:gd name="T21" fmla="*/ 595 h 774"/>
                <a:gd name="T22" fmla="*/ 290 w 971"/>
                <a:gd name="T23" fmla="*/ 597 h 774"/>
                <a:gd name="T24" fmla="*/ 263 w 971"/>
                <a:gd name="T25" fmla="*/ 600 h 774"/>
                <a:gd name="T26" fmla="*/ 236 w 971"/>
                <a:gd name="T27" fmla="*/ 605 h 774"/>
                <a:gd name="T28" fmla="*/ 211 w 971"/>
                <a:gd name="T29" fmla="*/ 610 h 774"/>
                <a:gd name="T30" fmla="*/ 180 w 971"/>
                <a:gd name="T31" fmla="*/ 616 h 774"/>
                <a:gd name="T32" fmla="*/ 154 w 971"/>
                <a:gd name="T33" fmla="*/ 625 h 774"/>
                <a:gd name="T34" fmla="*/ 224 w 971"/>
                <a:gd name="T35" fmla="*/ 306 h 774"/>
                <a:gd name="T36" fmla="*/ 0 w 971"/>
                <a:gd name="T37" fmla="*/ 179 h 774"/>
                <a:gd name="T38" fmla="*/ 12 w 971"/>
                <a:gd name="T39" fmla="*/ 175 h 774"/>
                <a:gd name="T40" fmla="*/ 35 w 971"/>
                <a:gd name="T41" fmla="*/ 168 h 774"/>
                <a:gd name="T42" fmla="*/ 52 w 971"/>
                <a:gd name="T43" fmla="*/ 163 h 774"/>
                <a:gd name="T44" fmla="*/ 73 w 971"/>
                <a:gd name="T45" fmla="*/ 157 h 774"/>
                <a:gd name="T46" fmla="*/ 97 w 971"/>
                <a:gd name="T47" fmla="*/ 151 h 774"/>
                <a:gd name="T48" fmla="*/ 117 w 971"/>
                <a:gd name="T49" fmla="*/ 146 h 774"/>
                <a:gd name="T50" fmla="*/ 144 w 971"/>
                <a:gd name="T51" fmla="*/ 140 h 774"/>
                <a:gd name="T52" fmla="*/ 167 w 971"/>
                <a:gd name="T53" fmla="*/ 136 h 774"/>
                <a:gd name="T54" fmla="*/ 193 w 971"/>
                <a:gd name="T55" fmla="*/ 133 h 774"/>
                <a:gd name="T56" fmla="*/ 221 w 971"/>
                <a:gd name="T57" fmla="*/ 129 h 774"/>
                <a:gd name="T58" fmla="*/ 248 w 971"/>
                <a:gd name="T59" fmla="*/ 126 h 774"/>
                <a:gd name="T60" fmla="*/ 278 w 971"/>
                <a:gd name="T61" fmla="*/ 125 h 774"/>
                <a:gd name="T62" fmla="*/ 307 w 971"/>
                <a:gd name="T63" fmla="*/ 123 h 774"/>
                <a:gd name="T64" fmla="*/ 336 w 971"/>
                <a:gd name="T65" fmla="*/ 123 h 774"/>
                <a:gd name="T66" fmla="*/ 367 w 971"/>
                <a:gd name="T67" fmla="*/ 123 h 774"/>
                <a:gd name="T68" fmla="*/ 405 w 971"/>
                <a:gd name="T69" fmla="*/ 123 h 774"/>
                <a:gd name="T70" fmla="*/ 439 w 971"/>
                <a:gd name="T71" fmla="*/ 124 h 774"/>
                <a:gd name="T72" fmla="*/ 462 w 971"/>
                <a:gd name="T73" fmla="*/ 125 h 774"/>
                <a:gd name="T74" fmla="*/ 490 w 971"/>
                <a:gd name="T75" fmla="*/ 128 h 774"/>
                <a:gd name="T76" fmla="*/ 517 w 971"/>
                <a:gd name="T77" fmla="*/ 130 h 774"/>
                <a:gd name="T78" fmla="*/ 548 w 971"/>
                <a:gd name="T79" fmla="*/ 134 h 774"/>
                <a:gd name="T80" fmla="*/ 575 w 971"/>
                <a:gd name="T81" fmla="*/ 139 h 774"/>
                <a:gd name="T82" fmla="*/ 600 w 971"/>
                <a:gd name="T83" fmla="*/ 144 h 774"/>
                <a:gd name="T84" fmla="*/ 633 w 971"/>
                <a:gd name="T85" fmla="*/ 150 h 774"/>
                <a:gd name="T86" fmla="*/ 659 w 971"/>
                <a:gd name="T87" fmla="*/ 157 h 774"/>
                <a:gd name="T88" fmla="*/ 689 w 971"/>
                <a:gd name="T89" fmla="*/ 164 h 774"/>
                <a:gd name="T90" fmla="*/ 715 w 971"/>
                <a:gd name="T91" fmla="*/ 170 h 774"/>
                <a:gd name="T92" fmla="*/ 742 w 971"/>
                <a:gd name="T93" fmla="*/ 179 h 774"/>
                <a:gd name="T94" fmla="*/ 770 w 971"/>
                <a:gd name="T95" fmla="*/ 188 h 774"/>
                <a:gd name="T96" fmla="*/ 853 w 971"/>
                <a:gd name="T97" fmla="*/ 0 h 774"/>
                <a:gd name="T98" fmla="*/ 971 w 971"/>
                <a:gd name="T99" fmla="*/ 524 h 774"/>
                <a:gd name="T100" fmla="*/ 518 w 971"/>
                <a:gd name="T101" fmla="*/ 774 h 77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971"/>
                <a:gd name="T154" fmla="*/ 0 h 774"/>
                <a:gd name="T155" fmla="*/ 971 w 971"/>
                <a:gd name="T156" fmla="*/ 774 h 77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971" h="774">
                  <a:moveTo>
                    <a:pt x="518" y="774"/>
                  </a:moveTo>
                  <a:lnTo>
                    <a:pt x="581" y="624"/>
                  </a:lnTo>
                  <a:lnTo>
                    <a:pt x="561" y="617"/>
                  </a:lnTo>
                  <a:lnTo>
                    <a:pt x="538" y="612"/>
                  </a:lnTo>
                  <a:lnTo>
                    <a:pt x="509" y="606"/>
                  </a:lnTo>
                  <a:lnTo>
                    <a:pt x="485" y="602"/>
                  </a:lnTo>
                  <a:lnTo>
                    <a:pt x="458" y="598"/>
                  </a:lnTo>
                  <a:lnTo>
                    <a:pt x="429" y="596"/>
                  </a:lnTo>
                  <a:lnTo>
                    <a:pt x="399" y="593"/>
                  </a:lnTo>
                  <a:lnTo>
                    <a:pt x="344" y="593"/>
                  </a:lnTo>
                  <a:lnTo>
                    <a:pt x="316" y="595"/>
                  </a:lnTo>
                  <a:lnTo>
                    <a:pt x="290" y="597"/>
                  </a:lnTo>
                  <a:lnTo>
                    <a:pt x="263" y="600"/>
                  </a:lnTo>
                  <a:lnTo>
                    <a:pt x="236" y="605"/>
                  </a:lnTo>
                  <a:lnTo>
                    <a:pt x="211" y="610"/>
                  </a:lnTo>
                  <a:lnTo>
                    <a:pt x="180" y="616"/>
                  </a:lnTo>
                  <a:lnTo>
                    <a:pt x="154" y="625"/>
                  </a:lnTo>
                  <a:lnTo>
                    <a:pt x="224" y="306"/>
                  </a:lnTo>
                  <a:lnTo>
                    <a:pt x="0" y="179"/>
                  </a:lnTo>
                  <a:lnTo>
                    <a:pt x="12" y="175"/>
                  </a:lnTo>
                  <a:lnTo>
                    <a:pt x="35" y="168"/>
                  </a:lnTo>
                  <a:lnTo>
                    <a:pt x="52" y="163"/>
                  </a:lnTo>
                  <a:lnTo>
                    <a:pt x="73" y="157"/>
                  </a:lnTo>
                  <a:lnTo>
                    <a:pt x="97" y="151"/>
                  </a:lnTo>
                  <a:lnTo>
                    <a:pt x="117" y="146"/>
                  </a:lnTo>
                  <a:lnTo>
                    <a:pt x="144" y="140"/>
                  </a:lnTo>
                  <a:lnTo>
                    <a:pt x="167" y="136"/>
                  </a:lnTo>
                  <a:lnTo>
                    <a:pt x="193" y="133"/>
                  </a:lnTo>
                  <a:lnTo>
                    <a:pt x="221" y="129"/>
                  </a:lnTo>
                  <a:lnTo>
                    <a:pt x="248" y="126"/>
                  </a:lnTo>
                  <a:lnTo>
                    <a:pt x="278" y="125"/>
                  </a:lnTo>
                  <a:lnTo>
                    <a:pt x="307" y="123"/>
                  </a:lnTo>
                  <a:lnTo>
                    <a:pt x="336" y="123"/>
                  </a:lnTo>
                  <a:lnTo>
                    <a:pt x="367" y="123"/>
                  </a:lnTo>
                  <a:lnTo>
                    <a:pt x="405" y="123"/>
                  </a:lnTo>
                  <a:lnTo>
                    <a:pt x="439" y="124"/>
                  </a:lnTo>
                  <a:lnTo>
                    <a:pt x="462" y="125"/>
                  </a:lnTo>
                  <a:lnTo>
                    <a:pt x="490" y="128"/>
                  </a:lnTo>
                  <a:lnTo>
                    <a:pt x="517" y="130"/>
                  </a:lnTo>
                  <a:lnTo>
                    <a:pt x="548" y="134"/>
                  </a:lnTo>
                  <a:lnTo>
                    <a:pt x="575" y="139"/>
                  </a:lnTo>
                  <a:lnTo>
                    <a:pt x="600" y="144"/>
                  </a:lnTo>
                  <a:lnTo>
                    <a:pt x="633" y="150"/>
                  </a:lnTo>
                  <a:lnTo>
                    <a:pt x="659" y="157"/>
                  </a:lnTo>
                  <a:lnTo>
                    <a:pt x="689" y="164"/>
                  </a:lnTo>
                  <a:lnTo>
                    <a:pt x="715" y="170"/>
                  </a:lnTo>
                  <a:lnTo>
                    <a:pt x="742" y="179"/>
                  </a:lnTo>
                  <a:lnTo>
                    <a:pt x="770" y="188"/>
                  </a:lnTo>
                  <a:lnTo>
                    <a:pt x="853" y="0"/>
                  </a:lnTo>
                  <a:lnTo>
                    <a:pt x="971" y="524"/>
                  </a:lnTo>
                  <a:lnTo>
                    <a:pt x="518" y="774"/>
                  </a:lnTo>
                  <a:close/>
                </a:path>
              </a:pathLst>
            </a:custGeom>
            <a:solidFill>
              <a:srgbClr val="FF0000"/>
            </a:solidFill>
            <a:ln w="15875">
              <a:solidFill>
                <a:srgbClr val="000000"/>
              </a:solidFill>
              <a:round/>
              <a:headEnd/>
              <a:tailEnd/>
            </a:ln>
          </p:spPr>
          <p:txBody>
            <a:bodyPr/>
            <a:lstStyle/>
            <a:p>
              <a:endParaRPr lang="en-US"/>
            </a:p>
          </p:txBody>
        </p:sp>
      </p:grpSp>
      <p:sp>
        <p:nvSpPr>
          <p:cNvPr id="28" name="Rectangle 2"/>
          <p:cNvSpPr>
            <a:spLocks noGrp="1" noChangeArrowheads="1"/>
          </p:cNvSpPr>
          <p:nvPr>
            <p:ph type="title" idx="4294967295"/>
          </p:nvPr>
        </p:nvSpPr>
        <p:spPr>
          <a:xfrm>
            <a:off x="0" y="155575"/>
            <a:ext cx="7848600" cy="987425"/>
          </a:xfrm>
          <a:solidFill>
            <a:srgbClr val="FFFFFF"/>
          </a:solidFill>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fontAlgn="auto">
              <a:lnSpc>
                <a:spcPct val="90000"/>
              </a:lnSpc>
              <a:spcAft>
                <a:spcPts val="0"/>
              </a:spcAft>
              <a:defRPr/>
            </a:pPr>
            <a:r>
              <a:rPr lang="en-US" sz="3600" dirty="0" smtClean="0">
                <a:solidFill>
                  <a:schemeClr val="accent1"/>
                </a:solidFill>
                <a:ea typeface="+mj-ea"/>
              </a:rPr>
              <a:t>Board Revitalization</a:t>
            </a:r>
          </a:p>
        </p:txBody>
      </p:sp>
      <p:pic>
        <p:nvPicPr>
          <p:cNvPr id="45066"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5067" name="Slide Number Placeholder 9"/>
          <p:cNvSpPr>
            <a:spLocks noGrp="1"/>
          </p:cNvSpPr>
          <p:nvPr>
            <p:ph type="sldNum" sz="quarter" idx="12"/>
          </p:nvPr>
        </p:nvSpPr>
        <p:spPr bwMode="auto">
          <a:noFill/>
          <a:ln>
            <a:miter lim="800000"/>
            <a:headEnd/>
            <a:tailEnd/>
          </a:ln>
        </p:spPr>
        <p:txBody>
          <a:bodyPr/>
          <a:lstStyle/>
          <a:p>
            <a:fld id="{8708ABBF-3BC7-4495-B3CE-BFD67A4C5A5A}" type="slidenum">
              <a:rPr lang="en-US"/>
              <a:pPr/>
              <a:t>4</a:t>
            </a:fld>
            <a:endParaRPr lang="en-US"/>
          </a:p>
        </p:txBody>
      </p:sp>
    </p:spTree>
    <p:extLst>
      <p:ext uri="{BB962C8B-B14F-4D97-AF65-F5344CB8AC3E}">
        <p14:creationId xmlns:p14="http://schemas.microsoft.com/office/powerpoint/2010/main" val="22596691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Identify – Board Matrix</a:t>
            </a:r>
          </a:p>
        </p:txBody>
      </p:sp>
      <p:sp>
        <p:nvSpPr>
          <p:cNvPr id="46082" name="Content Placeholder 3"/>
          <p:cNvSpPr>
            <a:spLocks noGrp="1"/>
          </p:cNvSpPr>
          <p:nvPr>
            <p:ph idx="1"/>
          </p:nvPr>
        </p:nvSpPr>
        <p:spPr>
          <a:xfrm>
            <a:off x="228600" y="1774825"/>
            <a:ext cx="8770938" cy="4625975"/>
          </a:xfrm>
        </p:spPr>
        <p:txBody>
          <a:bodyPr/>
          <a:lstStyle/>
          <a:p>
            <a:pPr eaLnBrk="1" hangingPunct="1"/>
            <a:r>
              <a:rPr lang="en-US" smtClean="0">
                <a:ea typeface="ＭＳ Ｐゴシック" charset="-128"/>
              </a:rPr>
              <a:t>Identify board needs (skills, knowledge, perspective, connections) needed to accomplish the long term goals of the organization. </a:t>
            </a:r>
          </a:p>
          <a:p>
            <a:pPr eaLnBrk="1" hangingPunct="1"/>
            <a:endParaRPr lang="en-US" sz="1400" smtClean="0">
              <a:ea typeface="ＭＳ Ｐゴシック" charset="-128"/>
            </a:endParaRPr>
          </a:p>
          <a:p>
            <a:pPr eaLnBrk="1" hangingPunct="1"/>
            <a:r>
              <a:rPr lang="en-US" smtClean="0">
                <a:ea typeface="ＭＳ Ｐゴシック" charset="-128"/>
              </a:rPr>
              <a:t>Identify gaps between board resources and board needs.</a:t>
            </a:r>
          </a:p>
          <a:p>
            <a:pPr eaLnBrk="1" hangingPunct="1"/>
            <a:endParaRPr lang="en-US" sz="1400" smtClean="0">
              <a:ea typeface="ＭＳ Ｐゴシック" charset="-128"/>
            </a:endParaRPr>
          </a:p>
          <a:p>
            <a:pPr eaLnBrk="1" hangingPunct="1"/>
            <a:r>
              <a:rPr lang="en-US" smtClean="0">
                <a:ea typeface="ＭＳ Ｐゴシック" charset="-128"/>
              </a:rPr>
              <a:t>Identify candidates who could fill the identified gaps. </a:t>
            </a:r>
          </a:p>
        </p:txBody>
      </p:sp>
      <p:pic>
        <p:nvPicPr>
          <p:cNvPr id="46083"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6084" name="Slide Number Placeholder 1"/>
          <p:cNvSpPr>
            <a:spLocks noGrp="1"/>
          </p:cNvSpPr>
          <p:nvPr>
            <p:ph type="sldNum" sz="quarter" idx="12"/>
          </p:nvPr>
        </p:nvSpPr>
        <p:spPr bwMode="auto">
          <a:noFill/>
          <a:ln>
            <a:miter lim="800000"/>
            <a:headEnd/>
            <a:tailEnd/>
          </a:ln>
        </p:spPr>
        <p:txBody>
          <a:bodyPr/>
          <a:lstStyle/>
          <a:p>
            <a:fld id="{FDEF49D2-8E4B-49F9-A813-E80E4F698575}" type="slidenum">
              <a:rPr lang="en-US"/>
              <a:pPr/>
              <a:t>5</a:t>
            </a:fld>
            <a:endParaRPr lang="en-US"/>
          </a:p>
        </p:txBody>
      </p:sp>
    </p:spTree>
    <p:extLst>
      <p:ext uri="{BB962C8B-B14F-4D97-AF65-F5344CB8AC3E}">
        <p14:creationId xmlns:p14="http://schemas.microsoft.com/office/powerpoint/2010/main" val="42586030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Cultivate &amp; Recruit</a:t>
            </a:r>
          </a:p>
        </p:txBody>
      </p:sp>
      <p:sp>
        <p:nvSpPr>
          <p:cNvPr id="47106" name="Content Placeholder 3"/>
          <p:cNvSpPr>
            <a:spLocks noGrp="1"/>
          </p:cNvSpPr>
          <p:nvPr>
            <p:ph idx="1"/>
          </p:nvPr>
        </p:nvSpPr>
        <p:spPr/>
        <p:txBody>
          <a:bodyPr/>
          <a:lstStyle/>
          <a:p>
            <a:r>
              <a:rPr lang="en-US" smtClean="0">
                <a:ea typeface="ＭＳ Ｐゴシック" charset="-128"/>
              </a:rPr>
              <a:t>Tools:</a:t>
            </a:r>
          </a:p>
          <a:p>
            <a:pPr lvl="1"/>
            <a:r>
              <a:rPr lang="en-US" smtClean="0">
                <a:ea typeface="ＭＳ Ｐゴシック" charset="-128"/>
              </a:rPr>
              <a:t>Potential Board Member Questionnaire</a:t>
            </a:r>
          </a:p>
          <a:p>
            <a:pPr lvl="1"/>
            <a:r>
              <a:rPr lang="en-US" smtClean="0">
                <a:ea typeface="ＭＳ Ｐゴシック" charset="-128"/>
              </a:rPr>
              <a:t>Board Recruitment Grid</a:t>
            </a:r>
          </a:p>
          <a:p>
            <a:endParaRPr lang="en-US" sz="1800" smtClean="0">
              <a:ea typeface="ＭＳ Ｐゴシック" charset="-128"/>
            </a:endParaRPr>
          </a:p>
          <a:p>
            <a:r>
              <a:rPr lang="en-US" smtClean="0">
                <a:ea typeface="ＭＳ Ｐゴシック" charset="-128"/>
              </a:rPr>
              <a:t>Board Governance Committee</a:t>
            </a:r>
          </a:p>
          <a:p>
            <a:pPr lvl="1"/>
            <a:r>
              <a:rPr lang="en-US" smtClean="0">
                <a:ea typeface="ＭＳ Ｐゴシック" charset="-128"/>
              </a:rPr>
              <a:t>Describe why a prospective board member is needed</a:t>
            </a:r>
          </a:p>
          <a:p>
            <a:pPr lvl="1"/>
            <a:r>
              <a:rPr lang="en-US" smtClean="0">
                <a:ea typeface="ＭＳ Ｐゴシック" charset="-128"/>
              </a:rPr>
              <a:t>Describe expectations and responsibilities</a:t>
            </a:r>
          </a:p>
          <a:p>
            <a:pPr lvl="2"/>
            <a:r>
              <a:rPr lang="en-US" smtClean="0">
                <a:ea typeface="ＭＳ Ｐゴシック" charset="-128"/>
              </a:rPr>
              <a:t>Time, committees, fund raising</a:t>
            </a:r>
          </a:p>
          <a:p>
            <a:pPr>
              <a:buFont typeface="Wingdings 2" pitchFamily="18" charset="2"/>
              <a:buNone/>
            </a:pPr>
            <a:endParaRPr lang="en-US" smtClean="0">
              <a:ea typeface="ＭＳ Ｐゴシック" charset="-128"/>
            </a:endParaRPr>
          </a:p>
        </p:txBody>
      </p:sp>
      <p:pic>
        <p:nvPicPr>
          <p:cNvPr id="47107"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7108" name="Slide Number Placeholder 1"/>
          <p:cNvSpPr>
            <a:spLocks noGrp="1"/>
          </p:cNvSpPr>
          <p:nvPr>
            <p:ph type="sldNum" sz="quarter" idx="12"/>
          </p:nvPr>
        </p:nvSpPr>
        <p:spPr bwMode="auto">
          <a:noFill/>
          <a:ln>
            <a:miter lim="800000"/>
            <a:headEnd/>
            <a:tailEnd/>
          </a:ln>
        </p:spPr>
        <p:txBody>
          <a:bodyPr/>
          <a:lstStyle/>
          <a:p>
            <a:fld id="{149535F6-8B52-4D02-BE2D-403EE3F8744C}" type="slidenum">
              <a:rPr lang="en-US"/>
              <a:pPr/>
              <a:t>6</a:t>
            </a:fld>
            <a:endParaRPr lang="en-US"/>
          </a:p>
        </p:txBody>
      </p:sp>
    </p:spTree>
    <p:extLst>
      <p:ext uri="{BB962C8B-B14F-4D97-AF65-F5344CB8AC3E}">
        <p14:creationId xmlns:p14="http://schemas.microsoft.com/office/powerpoint/2010/main" val="625151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5"/>
          <p:cNvSpPr>
            <a:spLocks noGrp="1"/>
          </p:cNvSpPr>
          <p:nvPr>
            <p:ph type="title"/>
          </p:nvPr>
        </p:nvSpPr>
        <p:spPr>
          <a:xfrm>
            <a:off x="228600" y="228600"/>
            <a:ext cx="8229600" cy="1066800"/>
          </a:xfrm>
        </p:spPr>
        <p:txBody>
          <a:bodyPr>
            <a:normAutofit fontScale="90000"/>
          </a:bodyPr>
          <a:lstStyle/>
          <a:p>
            <a:pPr eaLnBrk="1" fontAlgn="auto" hangingPunct="1">
              <a:spcAft>
                <a:spcPts val="0"/>
              </a:spcAft>
              <a:defRPr/>
            </a:pPr>
            <a:r>
              <a:rPr lang="en-US" dirty="0" smtClean="0">
                <a:ea typeface="+mj-ea"/>
              </a:rPr>
              <a:t>What is the Purpose of a </a:t>
            </a:r>
            <a:br>
              <a:rPr lang="en-US" dirty="0" smtClean="0">
                <a:ea typeface="+mj-ea"/>
              </a:rPr>
            </a:br>
            <a:r>
              <a:rPr lang="en-US" dirty="0" smtClean="0">
                <a:ea typeface="+mj-ea"/>
              </a:rPr>
              <a:t>Non Profit Board?</a:t>
            </a:r>
            <a:endParaRPr lang="en-US" dirty="0" smtClean="0">
              <a:solidFill>
                <a:schemeClr val="accent1">
                  <a:satMod val="150000"/>
                </a:schemeClr>
              </a:solidFill>
              <a:ea typeface="+mj-ea"/>
            </a:endParaRPr>
          </a:p>
        </p:txBody>
      </p:sp>
      <p:sp>
        <p:nvSpPr>
          <p:cNvPr id="10242" name="Content Placeholder 6"/>
          <p:cNvSpPr>
            <a:spLocks noGrp="1"/>
          </p:cNvSpPr>
          <p:nvPr>
            <p:ph idx="1"/>
          </p:nvPr>
        </p:nvSpPr>
        <p:spPr/>
        <p:txBody>
          <a:bodyPr/>
          <a:lstStyle/>
          <a:p>
            <a:r>
              <a:rPr lang="en-US" smtClean="0">
                <a:ea typeface="ＭＳ Ｐゴシック" charset="-128"/>
              </a:rPr>
              <a:t>The board is the legal guardian of the organization and is responsible for the organization</a:t>
            </a:r>
            <a:r>
              <a:rPr lang="en-US" altLang="en-US" smtClean="0">
                <a:ea typeface="ＭＳ Ｐゴシック" charset="-128"/>
              </a:rPr>
              <a:t>’</a:t>
            </a:r>
            <a:r>
              <a:rPr lang="en-US" altLang="ja-JP" smtClean="0">
                <a:ea typeface="ＭＳ Ｐゴシック" charset="-128"/>
              </a:rPr>
              <a:t>s current and future welfare.</a:t>
            </a:r>
          </a:p>
          <a:p>
            <a:pPr>
              <a:buFont typeface="Wingdings 2" pitchFamily="18" charset="2"/>
              <a:buNone/>
            </a:pPr>
            <a:endParaRPr lang="en-US" smtClean="0">
              <a:ea typeface="ＭＳ Ｐゴシック" charset="-128"/>
            </a:endParaRPr>
          </a:p>
          <a:p>
            <a:pPr>
              <a:buFont typeface="Wingdings 2" pitchFamily="18" charset="2"/>
              <a:buNone/>
            </a:pPr>
            <a:endParaRPr lang="en-US" smtClean="0">
              <a:ea typeface="ＭＳ Ｐゴシック" charset="-128"/>
            </a:endParaRPr>
          </a:p>
          <a:p>
            <a:pPr>
              <a:buFont typeface="Wingdings 2" pitchFamily="18" charset="2"/>
              <a:buNone/>
            </a:pPr>
            <a:endParaRPr lang="en-US" smtClean="0">
              <a:ea typeface="ＭＳ Ｐゴシック" charset="-128"/>
            </a:endParaRPr>
          </a:p>
          <a:p>
            <a:r>
              <a:rPr lang="en-US" smtClean="0">
                <a:ea typeface="ＭＳ Ｐゴシック" charset="-128"/>
              </a:rPr>
              <a:t>Governance – To govern is </a:t>
            </a:r>
            <a:r>
              <a:rPr lang="en-US" i="1" smtClean="0">
                <a:ea typeface="ＭＳ Ｐゴシック" charset="-128"/>
              </a:rPr>
              <a:t>to steer, to control, and to influence or persuade from a position of authority. </a:t>
            </a:r>
          </a:p>
          <a:p>
            <a:pPr eaLnBrk="1" hangingPunct="1">
              <a:buFont typeface="Wingdings 2" pitchFamily="18" charset="2"/>
              <a:buNone/>
            </a:pPr>
            <a:endParaRPr lang="en-US" sz="3600" smtClean="0">
              <a:ea typeface="ＭＳ Ｐゴシック" charset="-128"/>
            </a:endParaRPr>
          </a:p>
        </p:txBody>
      </p:sp>
      <p:sp>
        <p:nvSpPr>
          <p:cNvPr id="10243" name="Slide Number Placeholder 4"/>
          <p:cNvSpPr>
            <a:spLocks noGrp="1"/>
          </p:cNvSpPr>
          <p:nvPr>
            <p:ph type="sldNum" sz="quarter" idx="12"/>
          </p:nvPr>
        </p:nvSpPr>
        <p:spPr bwMode="auto">
          <a:noFill/>
          <a:ln>
            <a:miter lim="800000"/>
            <a:headEnd/>
            <a:tailEnd/>
          </a:ln>
        </p:spPr>
        <p:txBody>
          <a:bodyPr bIns="45720"/>
          <a:lstStyle/>
          <a:p>
            <a:fld id="{2CB61FC9-47E2-4A03-B154-E26773934488}" type="slidenum">
              <a:rPr lang="en-US"/>
              <a:pPr/>
              <a:t>7</a:t>
            </a:fld>
            <a:endParaRPr lang="en-US"/>
          </a:p>
        </p:txBody>
      </p:sp>
      <p:pic>
        <p:nvPicPr>
          <p:cNvPr id="10244" name="Picture 3"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pic>
        <p:nvPicPr>
          <p:cNvPr id="10245" name="Picture 2" descr="C:\Users\Owner2\AppData\Local\Microsoft\Windows\Temporary Internet Files\Content.IE5\YAYOVQ87\MC900058895[1].wmf"/>
          <p:cNvPicPr>
            <a:picLocks noChangeAspect="1" noChangeArrowheads="1"/>
          </p:cNvPicPr>
          <p:nvPr/>
        </p:nvPicPr>
        <p:blipFill>
          <a:blip r:embed="rId4" cstate="print"/>
          <a:srcRect/>
          <a:stretch>
            <a:fillRect/>
          </a:stretch>
        </p:blipFill>
        <p:spPr bwMode="auto">
          <a:xfrm>
            <a:off x="3810000" y="3429000"/>
            <a:ext cx="1214438" cy="1363663"/>
          </a:xfrm>
          <a:prstGeom prst="rect">
            <a:avLst/>
          </a:prstGeom>
          <a:noFill/>
          <a:ln w="9525">
            <a:noFill/>
            <a:miter lim="800000"/>
            <a:headEnd/>
            <a:tailEnd/>
          </a:ln>
        </p:spPr>
      </p:pic>
    </p:spTree>
    <p:extLst>
      <p:ext uri="{BB962C8B-B14F-4D97-AF65-F5344CB8AC3E}">
        <p14:creationId xmlns:p14="http://schemas.microsoft.com/office/powerpoint/2010/main" val="35975090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ea typeface="+mj-ea"/>
              </a:rPr>
              <a:t>Individuals Board Members’ </a:t>
            </a:r>
            <a:br>
              <a:rPr lang="en-US" dirty="0" smtClean="0">
                <a:solidFill>
                  <a:schemeClr val="accent1">
                    <a:satMod val="150000"/>
                  </a:schemeClr>
                </a:solidFill>
                <a:ea typeface="+mj-ea"/>
              </a:rPr>
            </a:br>
            <a:r>
              <a:rPr lang="en-US" dirty="0" smtClean="0">
                <a:solidFill>
                  <a:schemeClr val="accent1">
                    <a:satMod val="150000"/>
                  </a:schemeClr>
                </a:solidFill>
                <a:ea typeface="+mj-ea"/>
              </a:rPr>
              <a:t>  Legal Responsibilities</a:t>
            </a:r>
          </a:p>
        </p:txBody>
      </p:sp>
      <p:sp>
        <p:nvSpPr>
          <p:cNvPr id="24578" name="Content Placeholder 2"/>
          <p:cNvSpPr>
            <a:spLocks noGrp="1"/>
          </p:cNvSpPr>
          <p:nvPr>
            <p:ph idx="1"/>
          </p:nvPr>
        </p:nvSpPr>
        <p:spPr>
          <a:xfrm>
            <a:off x="304800" y="4191000"/>
            <a:ext cx="7924800" cy="1752600"/>
          </a:xfrm>
        </p:spPr>
        <p:txBody>
          <a:bodyPr/>
          <a:lstStyle/>
          <a:p>
            <a:pPr eaLnBrk="1" hangingPunct="1"/>
            <a:r>
              <a:rPr lang="en-US" sz="2800" smtClean="0">
                <a:ea typeface="ＭＳ Ｐゴシック" charset="-128"/>
              </a:rPr>
              <a:t>Duty of care – </a:t>
            </a:r>
            <a:r>
              <a:rPr lang="en-US" altLang="en-US" sz="2800" smtClean="0">
                <a:ea typeface="ＭＳ Ｐゴシック" charset="-128"/>
              </a:rPr>
              <a:t>“</a:t>
            </a:r>
            <a:r>
              <a:rPr lang="en-US" altLang="ja-JP" sz="2800" smtClean="0">
                <a:ea typeface="ＭＳ Ｐゴシック" charset="-128"/>
              </a:rPr>
              <a:t>pay attention”</a:t>
            </a:r>
          </a:p>
          <a:p>
            <a:pPr eaLnBrk="1" hangingPunct="1"/>
            <a:r>
              <a:rPr lang="en-US" sz="2800" smtClean="0">
                <a:ea typeface="ＭＳ Ｐゴシック" charset="-128"/>
              </a:rPr>
              <a:t>Duty of loyalty – </a:t>
            </a:r>
            <a:r>
              <a:rPr lang="en-US" altLang="en-US" sz="2800" smtClean="0">
                <a:ea typeface="ＭＳ Ｐゴシック" charset="-128"/>
              </a:rPr>
              <a:t>“</a:t>
            </a:r>
            <a:r>
              <a:rPr lang="en-US" sz="2800" smtClean="0">
                <a:ea typeface="ＭＳ Ｐゴシック" charset="-128"/>
              </a:rPr>
              <a:t>the </a:t>
            </a:r>
            <a:r>
              <a:rPr lang="en-US" altLang="ja-JP" sz="2800" smtClean="0">
                <a:ea typeface="ＭＳ Ｐゴシック" charset="-128"/>
              </a:rPr>
              <a:t>organization comes first” </a:t>
            </a:r>
          </a:p>
          <a:p>
            <a:pPr eaLnBrk="1" hangingPunct="1"/>
            <a:r>
              <a:rPr lang="en-US" sz="2800" smtClean="0">
                <a:ea typeface="ＭＳ Ｐゴシック" charset="-128"/>
              </a:rPr>
              <a:t>Duty of obedience – </a:t>
            </a:r>
            <a:r>
              <a:rPr lang="en-US" altLang="en-US" sz="2800" smtClean="0">
                <a:ea typeface="ＭＳ Ｐゴシック" charset="-128"/>
              </a:rPr>
              <a:t>“</a:t>
            </a:r>
            <a:r>
              <a:rPr lang="en-US" sz="2800" smtClean="0">
                <a:ea typeface="ＭＳ Ｐゴシック" charset="-128"/>
              </a:rPr>
              <a:t>obey the laws</a:t>
            </a:r>
            <a:r>
              <a:rPr lang="en-US" altLang="en-US" sz="2800" smtClean="0">
                <a:ea typeface="ＭＳ Ｐゴシック" charset="-128"/>
              </a:rPr>
              <a:t>”</a:t>
            </a:r>
            <a:r>
              <a:rPr lang="en-US" altLang="ja-JP" sz="2800" smtClean="0">
                <a:ea typeface="ＭＳ Ｐゴシック" charset="-128"/>
              </a:rPr>
              <a:t> </a:t>
            </a:r>
          </a:p>
          <a:p>
            <a:pPr eaLnBrk="1" hangingPunct="1"/>
            <a:endParaRPr lang="en-US" smtClean="0">
              <a:ea typeface="ＭＳ Ｐゴシック" charset="-128"/>
            </a:endParaRPr>
          </a:p>
        </p:txBody>
      </p:sp>
      <p:sp>
        <p:nvSpPr>
          <p:cNvPr id="24579" name="Slide Number Placeholder 3"/>
          <p:cNvSpPr>
            <a:spLocks noGrp="1"/>
          </p:cNvSpPr>
          <p:nvPr>
            <p:ph type="sldNum" sz="quarter" idx="12"/>
          </p:nvPr>
        </p:nvSpPr>
        <p:spPr bwMode="auto">
          <a:noFill/>
          <a:ln>
            <a:miter lim="800000"/>
            <a:headEnd/>
            <a:tailEnd/>
          </a:ln>
        </p:spPr>
        <p:txBody>
          <a:bodyPr bIns="45720"/>
          <a:lstStyle/>
          <a:p>
            <a:endParaRPr lang="en-US"/>
          </a:p>
        </p:txBody>
      </p:sp>
      <p:pic>
        <p:nvPicPr>
          <p:cNvPr id="24580" name="Picture 5"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sp>
        <p:nvSpPr>
          <p:cNvPr id="24581" name="Rectangle 6"/>
          <p:cNvSpPr>
            <a:spLocks noChangeArrowheads="1"/>
          </p:cNvSpPr>
          <p:nvPr/>
        </p:nvSpPr>
        <p:spPr bwMode="auto">
          <a:xfrm>
            <a:off x="304800" y="1600200"/>
            <a:ext cx="7620000" cy="3046413"/>
          </a:xfrm>
          <a:prstGeom prst="rect">
            <a:avLst/>
          </a:prstGeom>
          <a:noFill/>
          <a:ln w="9525">
            <a:noFill/>
            <a:miter lim="800000"/>
            <a:headEnd/>
            <a:tailEnd/>
          </a:ln>
        </p:spPr>
        <p:txBody>
          <a:bodyPr>
            <a:spAutoFit/>
          </a:bodyPr>
          <a:lstStyle/>
          <a:p>
            <a:r>
              <a:rPr lang="en-US" sz="3200"/>
              <a:t>Business Judgment Rule: Nonprofit board members who exercise </a:t>
            </a:r>
            <a:r>
              <a:rPr lang="ja-JP" altLang="en-US" sz="3200"/>
              <a:t>“</a:t>
            </a:r>
            <a:r>
              <a:rPr lang="en-US" altLang="ja-JP" sz="3200"/>
              <a:t>good faith judgment</a:t>
            </a:r>
            <a:r>
              <a:rPr lang="ja-JP" altLang="en-US" sz="3200"/>
              <a:t>”</a:t>
            </a:r>
            <a:r>
              <a:rPr lang="en-US" altLang="ja-JP" sz="3200"/>
              <a:t> are generally protected from liability to organization and its members, if…</a:t>
            </a:r>
          </a:p>
          <a:p>
            <a:endParaRPr lang="en-US" sz="3200"/>
          </a:p>
        </p:txBody>
      </p:sp>
      <p:sp>
        <p:nvSpPr>
          <p:cNvPr id="24582" name="Rectangle 7"/>
          <p:cNvSpPr>
            <a:spLocks noChangeArrowheads="1"/>
          </p:cNvSpPr>
          <p:nvPr/>
        </p:nvSpPr>
        <p:spPr bwMode="auto">
          <a:xfrm>
            <a:off x="7772400" y="6019800"/>
            <a:ext cx="746125" cy="646113"/>
          </a:xfrm>
          <a:prstGeom prst="rect">
            <a:avLst/>
          </a:prstGeom>
          <a:noFill/>
          <a:ln w="9525">
            <a:noFill/>
            <a:miter lim="800000"/>
            <a:headEnd/>
            <a:tailEnd/>
          </a:ln>
        </p:spPr>
        <p:txBody>
          <a:bodyPr wrap="none">
            <a:spAutoFit/>
          </a:bodyPr>
          <a:lstStyle/>
          <a:p>
            <a:r>
              <a:rPr lang="en-US" sz="3600">
                <a:cs typeface="Arial" pitchFamily="34" charset="0"/>
                <a:sym typeface="Wingdings" pitchFamily="2" charset="2"/>
              </a:rPr>
              <a:t></a:t>
            </a:r>
            <a:endParaRPr lang="en-US" sz="3600">
              <a:cs typeface="Arial" pitchFamily="34" charset="0"/>
            </a:endParaRPr>
          </a:p>
        </p:txBody>
      </p:sp>
    </p:spTree>
    <p:extLst>
      <p:ext uri="{BB962C8B-B14F-4D97-AF65-F5344CB8AC3E}">
        <p14:creationId xmlns:p14="http://schemas.microsoft.com/office/powerpoint/2010/main" val="365283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Grp="1" noChangeArrowheads="1"/>
          </p:cNvSpPr>
          <p:nvPr>
            <p:ph type="title"/>
          </p:nvPr>
        </p:nvSpPr>
        <p:spPr/>
        <p:txBody>
          <a:bodyPr/>
          <a:lstStyle/>
          <a:p>
            <a:pPr>
              <a:defRPr/>
            </a:pPr>
            <a:r>
              <a:rPr lang="en-US" sz="3200" dirty="0" smtClean="0">
                <a:ea typeface="+mj-ea"/>
              </a:rPr>
              <a:t>Ensuring Adequate </a:t>
            </a:r>
            <a:r>
              <a:rPr lang="en-US" sz="3200" i="1" dirty="0" smtClean="0">
                <a:ea typeface="+mj-ea"/>
              </a:rPr>
              <a:t>Resources</a:t>
            </a:r>
            <a:r>
              <a:rPr lang="en-US" sz="3200" dirty="0" smtClean="0">
                <a:ea typeface="+mj-ea"/>
              </a:rPr>
              <a:t> is </a:t>
            </a:r>
            <a:br>
              <a:rPr lang="en-US" sz="3200" dirty="0" smtClean="0">
                <a:ea typeface="+mj-ea"/>
              </a:rPr>
            </a:br>
            <a:r>
              <a:rPr lang="en-US" sz="3200" dirty="0" smtClean="0">
                <a:ea typeface="+mj-ea"/>
              </a:rPr>
              <a:t>a Key Board Responsibility</a:t>
            </a:r>
          </a:p>
        </p:txBody>
      </p:sp>
      <p:sp>
        <p:nvSpPr>
          <p:cNvPr id="30722" name="Content Placeholder 6"/>
          <p:cNvSpPr>
            <a:spLocks noGrp="1"/>
          </p:cNvSpPr>
          <p:nvPr>
            <p:ph sz="half" idx="1"/>
          </p:nvPr>
        </p:nvSpPr>
        <p:spPr>
          <a:xfrm>
            <a:off x="457200" y="1981200"/>
            <a:ext cx="4038600" cy="4624387"/>
          </a:xfrm>
        </p:spPr>
        <p:txBody>
          <a:bodyPr/>
          <a:lstStyle/>
          <a:p>
            <a:r>
              <a:rPr lang="en-US" sz="3200" b="1" i="1" dirty="0" smtClean="0">
                <a:ea typeface="ＭＳ Ｐゴシック" charset="-128"/>
              </a:rPr>
              <a:t>Financial</a:t>
            </a:r>
          </a:p>
          <a:p>
            <a:pPr lvl="1"/>
            <a:r>
              <a:rPr lang="en-US" sz="3200" dirty="0" smtClean="0">
                <a:ea typeface="ＭＳ Ｐゴシック" charset="-128"/>
              </a:rPr>
              <a:t>Operations</a:t>
            </a:r>
          </a:p>
          <a:p>
            <a:pPr lvl="1"/>
            <a:r>
              <a:rPr lang="en-US" sz="3200" dirty="0" smtClean="0">
                <a:ea typeface="ＭＳ Ｐゴシック" charset="-128"/>
              </a:rPr>
              <a:t>Capital Needs</a:t>
            </a:r>
          </a:p>
          <a:p>
            <a:pPr lvl="1"/>
            <a:r>
              <a:rPr lang="en-US" sz="3200" dirty="0" smtClean="0">
                <a:ea typeface="ＭＳ Ｐゴシック" charset="-128"/>
              </a:rPr>
              <a:t>In-Kind</a:t>
            </a:r>
          </a:p>
        </p:txBody>
      </p:sp>
      <p:sp>
        <p:nvSpPr>
          <p:cNvPr id="30723" name="Content Placeholder 7"/>
          <p:cNvSpPr>
            <a:spLocks noGrp="1"/>
          </p:cNvSpPr>
          <p:nvPr>
            <p:ph sz="half" idx="2"/>
          </p:nvPr>
        </p:nvSpPr>
        <p:spPr>
          <a:xfrm>
            <a:off x="4648200" y="1905000"/>
            <a:ext cx="4038600" cy="4624387"/>
          </a:xfrm>
        </p:spPr>
        <p:txBody>
          <a:bodyPr/>
          <a:lstStyle/>
          <a:p>
            <a:r>
              <a:rPr lang="en-US" sz="3200" b="1" i="1" dirty="0" smtClean="0">
                <a:ea typeface="ＭＳ Ｐゴシック" charset="-128"/>
              </a:rPr>
              <a:t>People</a:t>
            </a:r>
          </a:p>
          <a:p>
            <a:pPr lvl="1"/>
            <a:r>
              <a:rPr lang="en-US" sz="3200" dirty="0" smtClean="0">
                <a:ea typeface="ＭＳ Ｐゴシック" charset="-128"/>
              </a:rPr>
              <a:t>Board</a:t>
            </a:r>
          </a:p>
          <a:p>
            <a:pPr lvl="1"/>
            <a:r>
              <a:rPr lang="en-US" sz="3200" dirty="0" smtClean="0">
                <a:ea typeface="ＭＳ Ｐゴシック" charset="-128"/>
              </a:rPr>
              <a:t>Staff</a:t>
            </a:r>
          </a:p>
          <a:p>
            <a:pPr lvl="1"/>
            <a:r>
              <a:rPr lang="en-US" sz="3200" dirty="0" smtClean="0">
                <a:ea typeface="ＭＳ Ｐゴシック" charset="-128"/>
              </a:rPr>
              <a:t>Volunteers</a:t>
            </a:r>
          </a:p>
        </p:txBody>
      </p:sp>
      <p:sp>
        <p:nvSpPr>
          <p:cNvPr id="30724" name="Slide Number Placeholder 1"/>
          <p:cNvSpPr>
            <a:spLocks noGrp="1"/>
          </p:cNvSpPr>
          <p:nvPr>
            <p:ph type="sldNum" sz="quarter" idx="12"/>
          </p:nvPr>
        </p:nvSpPr>
        <p:spPr bwMode="auto">
          <a:noFill/>
          <a:ln>
            <a:miter lim="800000"/>
            <a:headEnd/>
            <a:tailEnd/>
          </a:ln>
        </p:spPr>
        <p:txBody>
          <a:bodyPr/>
          <a:lstStyle/>
          <a:p>
            <a:fld id="{E323FD41-8FEE-4798-A801-DAA0B04DB600}" type="slidenum">
              <a:rPr lang="en-US"/>
              <a:pPr/>
              <a:t>9</a:t>
            </a:fld>
            <a:endParaRPr lang="en-US"/>
          </a:p>
        </p:txBody>
      </p:sp>
      <p:pic>
        <p:nvPicPr>
          <p:cNvPr id="30725"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Orientation</a:t>
            </a:r>
          </a:p>
        </p:txBody>
      </p:sp>
      <p:sp>
        <p:nvSpPr>
          <p:cNvPr id="48130" name="Content Placeholder 3"/>
          <p:cNvSpPr>
            <a:spLocks noGrp="1"/>
          </p:cNvSpPr>
          <p:nvPr>
            <p:ph idx="1"/>
          </p:nvPr>
        </p:nvSpPr>
        <p:spPr/>
        <p:txBody>
          <a:bodyPr/>
          <a:lstStyle/>
          <a:p>
            <a:r>
              <a:rPr lang="en-US" smtClean="0">
                <a:ea typeface="ＭＳ Ｐゴシック" charset="-128"/>
              </a:rPr>
              <a:t>Orientation should result in new members having a sense of:</a:t>
            </a:r>
          </a:p>
          <a:p>
            <a:pPr lvl="1"/>
            <a:r>
              <a:rPr lang="en-US" smtClean="0">
                <a:ea typeface="ＭＳ Ｐゴシック" charset="-128"/>
              </a:rPr>
              <a:t>Organization</a:t>
            </a:r>
            <a:r>
              <a:rPr lang="en-US" altLang="en-US" smtClean="0">
                <a:ea typeface="ＭＳ Ｐゴシック" charset="-128"/>
              </a:rPr>
              <a:t>’</a:t>
            </a:r>
            <a:r>
              <a:rPr lang="en-US" smtClean="0">
                <a:ea typeface="ＭＳ Ｐゴシック" charset="-128"/>
              </a:rPr>
              <a:t>s mission, vision, &amp; programs</a:t>
            </a:r>
          </a:p>
          <a:p>
            <a:pPr lvl="1"/>
            <a:r>
              <a:rPr lang="en-US" smtClean="0">
                <a:ea typeface="ＭＳ Ｐゴシック" charset="-128"/>
              </a:rPr>
              <a:t>Strategic Plan</a:t>
            </a:r>
          </a:p>
          <a:p>
            <a:pPr lvl="1"/>
            <a:r>
              <a:rPr lang="en-US" smtClean="0">
                <a:ea typeface="ＭＳ Ｐゴシック" charset="-128"/>
              </a:rPr>
              <a:t>Organization</a:t>
            </a:r>
            <a:r>
              <a:rPr lang="en-US" altLang="en-US" smtClean="0">
                <a:ea typeface="ＭＳ Ｐゴシック" charset="-128"/>
              </a:rPr>
              <a:t>’</a:t>
            </a:r>
            <a:r>
              <a:rPr lang="en-US" smtClean="0">
                <a:ea typeface="ＭＳ Ｐゴシック" charset="-128"/>
              </a:rPr>
              <a:t>s financial situation</a:t>
            </a:r>
          </a:p>
          <a:p>
            <a:pPr lvl="1"/>
            <a:r>
              <a:rPr lang="en-US" smtClean="0">
                <a:ea typeface="ＭＳ Ｐゴシック" charset="-128"/>
              </a:rPr>
              <a:t>Major initiatives that are currently underway</a:t>
            </a:r>
          </a:p>
          <a:p>
            <a:pPr lvl="1"/>
            <a:r>
              <a:rPr lang="en-US" smtClean="0">
                <a:ea typeface="ＭＳ Ｐゴシック" charset="-128"/>
              </a:rPr>
              <a:t>Structure of the board &amp; staff</a:t>
            </a:r>
          </a:p>
          <a:p>
            <a:pPr lvl="1"/>
            <a:r>
              <a:rPr lang="en-US" smtClean="0">
                <a:ea typeface="ＭＳ Ｐゴシック" charset="-128"/>
              </a:rPr>
              <a:t>Roles &amp; responsibilities as board members</a:t>
            </a:r>
          </a:p>
        </p:txBody>
      </p:sp>
      <p:pic>
        <p:nvPicPr>
          <p:cNvPr id="48131"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8132" name="Slide Number Placeholder 1"/>
          <p:cNvSpPr>
            <a:spLocks noGrp="1"/>
          </p:cNvSpPr>
          <p:nvPr>
            <p:ph type="sldNum" sz="quarter" idx="12"/>
          </p:nvPr>
        </p:nvSpPr>
        <p:spPr bwMode="auto">
          <a:noFill/>
          <a:ln>
            <a:miter lim="800000"/>
            <a:headEnd/>
            <a:tailEnd/>
          </a:ln>
        </p:spPr>
        <p:txBody>
          <a:bodyPr/>
          <a:lstStyle/>
          <a:p>
            <a:fld id="{4025F81A-A8E6-4E61-8D02-F201B44A0D89}" type="slidenum">
              <a:rPr lang="en-US"/>
              <a:pPr/>
              <a:t>10</a:t>
            </a:fld>
            <a:endParaRPr lang="en-US"/>
          </a:p>
        </p:txBody>
      </p:sp>
    </p:spTree>
    <p:extLst>
      <p:ext uri="{BB962C8B-B14F-4D97-AF65-F5344CB8AC3E}">
        <p14:creationId xmlns:p14="http://schemas.microsoft.com/office/powerpoint/2010/main" val="7006916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sz="4800" dirty="0">
                <a:solidFill>
                  <a:schemeClr val="tx2">
                    <a:lumMod val="60000"/>
                    <a:lumOff val="40000"/>
                  </a:schemeClr>
                </a:solidFill>
              </a:rPr>
              <a:t>What Might </a:t>
            </a:r>
            <a:r>
              <a:rPr lang="en-US" sz="4800" i="1" dirty="0">
                <a:solidFill>
                  <a:schemeClr val="tx2">
                    <a:lumMod val="60000"/>
                    <a:lumOff val="40000"/>
                  </a:schemeClr>
                </a:solidFill>
              </a:rPr>
              <a:t>Board-Led </a:t>
            </a:r>
            <a:r>
              <a:rPr lang="en-US" sz="4800" dirty="0">
                <a:solidFill>
                  <a:schemeClr val="tx2">
                    <a:lumMod val="60000"/>
                    <a:lumOff val="40000"/>
                  </a:schemeClr>
                </a:solidFill>
              </a:rPr>
              <a:t/>
            </a:r>
            <a:br>
              <a:rPr lang="en-US" sz="4800" dirty="0">
                <a:solidFill>
                  <a:schemeClr val="tx2">
                    <a:lumMod val="60000"/>
                    <a:lumOff val="40000"/>
                  </a:schemeClr>
                </a:solidFill>
              </a:rPr>
            </a:br>
            <a:r>
              <a:rPr lang="en-US" sz="4800" dirty="0">
                <a:solidFill>
                  <a:schemeClr val="tx2">
                    <a:lumMod val="60000"/>
                    <a:lumOff val="40000"/>
                  </a:schemeClr>
                </a:solidFill>
              </a:rPr>
              <a:t>Fundraising Effort Look Like?</a:t>
            </a:r>
            <a:endParaRPr lang="en-US" dirty="0"/>
          </a:p>
        </p:txBody>
      </p:sp>
      <p:sp>
        <p:nvSpPr>
          <p:cNvPr id="32770" name="Content Placeholder 2"/>
          <p:cNvSpPr>
            <a:spLocks noGrp="1"/>
          </p:cNvSpPr>
          <p:nvPr>
            <p:ph sz="half" idx="1"/>
          </p:nvPr>
        </p:nvSpPr>
        <p:spPr>
          <a:xfrm>
            <a:off x="457200" y="1773238"/>
            <a:ext cx="4038600" cy="4624387"/>
          </a:xfrm>
        </p:spPr>
        <p:txBody>
          <a:bodyPr/>
          <a:lstStyle/>
          <a:p>
            <a:r>
              <a:rPr lang="en-US" dirty="0" smtClean="0">
                <a:ea typeface="ＭＳ Ｐゴシック" charset="-128"/>
              </a:rPr>
              <a:t>Donor appeal signed by Board Chair and CEO</a:t>
            </a:r>
          </a:p>
          <a:p>
            <a:r>
              <a:rPr lang="en-US" dirty="0" smtClean="0">
                <a:ea typeface="ＭＳ Ｐゴシック" charset="-128"/>
              </a:rPr>
              <a:t>Development Committee fully functioning</a:t>
            </a:r>
          </a:p>
          <a:p>
            <a:r>
              <a:rPr lang="en-US" dirty="0" smtClean="0">
                <a:ea typeface="ＭＳ Ｐゴシック" charset="-128"/>
              </a:rPr>
              <a:t>Regular evaluation and monitoring of progress</a:t>
            </a:r>
          </a:p>
        </p:txBody>
      </p:sp>
      <p:sp>
        <p:nvSpPr>
          <p:cNvPr id="32771" name="Content Placeholder 3"/>
          <p:cNvSpPr>
            <a:spLocks noGrp="1"/>
          </p:cNvSpPr>
          <p:nvPr>
            <p:ph sz="half" idx="2"/>
          </p:nvPr>
        </p:nvSpPr>
        <p:spPr>
          <a:xfrm>
            <a:off x="4648200" y="1773238"/>
            <a:ext cx="4038600" cy="4624387"/>
          </a:xfrm>
        </p:spPr>
        <p:txBody>
          <a:bodyPr/>
          <a:lstStyle/>
          <a:p>
            <a:r>
              <a:rPr lang="en-US" dirty="0" smtClean="0">
                <a:ea typeface="ＭＳ Ｐゴシック" charset="-128"/>
              </a:rPr>
              <a:t>Building trusting relationships with key stakeholders, </a:t>
            </a:r>
            <a:r>
              <a:rPr lang="en-US" dirty="0" err="1" smtClean="0">
                <a:ea typeface="ＭＳ Ｐゴシック" charset="-128"/>
              </a:rPr>
              <a:t>gov</a:t>
            </a:r>
            <a:r>
              <a:rPr lang="en-US" altLang="en-US" dirty="0" err="1" smtClean="0">
                <a:ea typeface="ＭＳ Ｐゴシック" charset="-128"/>
              </a:rPr>
              <a:t>’</a:t>
            </a:r>
            <a:r>
              <a:rPr lang="en-US" dirty="0" err="1" smtClean="0">
                <a:ea typeface="ＭＳ Ｐゴシック" charset="-128"/>
              </a:rPr>
              <a:t>t</a:t>
            </a:r>
            <a:r>
              <a:rPr lang="en-US" dirty="0" smtClean="0">
                <a:ea typeface="ＭＳ Ｐゴシック" charset="-128"/>
              </a:rPr>
              <a:t> officials, community</a:t>
            </a:r>
          </a:p>
          <a:p>
            <a:r>
              <a:rPr lang="en-US" dirty="0" smtClean="0">
                <a:ea typeface="ＭＳ Ｐゴシック" charset="-128"/>
              </a:rPr>
              <a:t>Full participation at event by board</a:t>
            </a:r>
          </a:p>
        </p:txBody>
      </p:sp>
      <p:sp>
        <p:nvSpPr>
          <p:cNvPr id="32772" name="Slide Number Placeholder 4"/>
          <p:cNvSpPr>
            <a:spLocks noGrp="1"/>
          </p:cNvSpPr>
          <p:nvPr>
            <p:ph type="sldNum" sz="quarter" idx="12"/>
          </p:nvPr>
        </p:nvSpPr>
        <p:spPr bwMode="auto">
          <a:noFill/>
          <a:ln>
            <a:miter lim="800000"/>
            <a:headEnd/>
            <a:tailEnd/>
          </a:ln>
        </p:spPr>
        <p:txBody>
          <a:bodyPr/>
          <a:lstStyle/>
          <a:p>
            <a:fld id="{D6E83677-8AFC-49D6-BA6A-967CB825C4A5}" type="slidenum">
              <a:rPr lang="en-US"/>
              <a:pP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animEffect transition="in" filter="fade">
                                      <p:cBhvr>
                                        <p:cTn id="7" dur="2000"/>
                                        <p:tgtEl>
                                          <p:spTgt spid="32770">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770">
                                            <p:txEl>
                                              <p:pRg st="1" end="1"/>
                                            </p:txEl>
                                          </p:spTgt>
                                        </p:tgtEl>
                                        <p:attrNameLst>
                                          <p:attrName>style.visibility</p:attrName>
                                        </p:attrNameLst>
                                      </p:cBhvr>
                                      <p:to>
                                        <p:strVal val="visible"/>
                                      </p:to>
                                    </p:set>
                                    <p:animEffect transition="in" filter="fade">
                                      <p:cBhvr>
                                        <p:cTn id="10" dur="2000"/>
                                        <p:tgtEl>
                                          <p:spTgt spid="32770">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770">
                                            <p:txEl>
                                              <p:pRg st="2" end="2"/>
                                            </p:txEl>
                                          </p:spTgt>
                                        </p:tgtEl>
                                        <p:attrNameLst>
                                          <p:attrName>style.visibility</p:attrName>
                                        </p:attrNameLst>
                                      </p:cBhvr>
                                      <p:to>
                                        <p:strVal val="visible"/>
                                      </p:to>
                                    </p:set>
                                    <p:animEffect transition="in" filter="fade">
                                      <p:cBhvr>
                                        <p:cTn id="13" dur="2000"/>
                                        <p:tgtEl>
                                          <p:spTgt spid="32770">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2771">
                                            <p:txEl>
                                              <p:pRg st="0" end="0"/>
                                            </p:txEl>
                                          </p:spTgt>
                                        </p:tgtEl>
                                        <p:attrNameLst>
                                          <p:attrName>style.visibility</p:attrName>
                                        </p:attrNameLst>
                                      </p:cBhvr>
                                      <p:to>
                                        <p:strVal val="visible"/>
                                      </p:to>
                                    </p:set>
                                    <p:animEffect transition="in" filter="fade">
                                      <p:cBhvr>
                                        <p:cTn id="18" dur="2000"/>
                                        <p:tgtEl>
                                          <p:spTgt spid="32771">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771">
                                            <p:txEl>
                                              <p:pRg st="1" end="1"/>
                                            </p:txEl>
                                          </p:spTgt>
                                        </p:tgtEl>
                                        <p:attrNameLst>
                                          <p:attrName>style.visibility</p:attrName>
                                        </p:attrNameLst>
                                      </p:cBhvr>
                                      <p:to>
                                        <p:strVal val="visible"/>
                                      </p:to>
                                    </p:set>
                                    <p:animEffect transition="in" filter="fade">
                                      <p:cBhvr>
                                        <p:cTn id="21" dur="2000"/>
                                        <p:tgtEl>
                                          <p:spTgt spid="327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allAtOnce"/>
      <p:bldP spid="32771"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Involve &amp; Educate</a:t>
            </a:r>
          </a:p>
        </p:txBody>
      </p:sp>
      <p:sp>
        <p:nvSpPr>
          <p:cNvPr id="49154" name="Content Placeholder 3"/>
          <p:cNvSpPr>
            <a:spLocks noGrp="1"/>
          </p:cNvSpPr>
          <p:nvPr>
            <p:ph idx="1"/>
          </p:nvPr>
        </p:nvSpPr>
        <p:spPr/>
        <p:txBody>
          <a:bodyPr/>
          <a:lstStyle/>
          <a:p>
            <a:r>
              <a:rPr lang="en-US" smtClean="0">
                <a:ea typeface="ＭＳ Ｐゴシック" charset="-128"/>
              </a:rPr>
              <a:t>Mentoring</a:t>
            </a:r>
          </a:p>
          <a:p>
            <a:pPr lvl="1"/>
            <a:r>
              <a:rPr lang="en-US" sz="2400" smtClean="0">
                <a:ea typeface="ＭＳ Ｐゴシック" charset="-128"/>
              </a:rPr>
              <a:t>Consider having an experienced board member pair up with a new board member for the first year they are on the board.</a:t>
            </a:r>
          </a:p>
          <a:p>
            <a:pPr lvl="1"/>
            <a:r>
              <a:rPr lang="en-US" sz="2400" smtClean="0">
                <a:ea typeface="ＭＳ Ｐゴシック" charset="-128"/>
              </a:rPr>
              <a:t>Clearly define expectations for this relationship. </a:t>
            </a:r>
          </a:p>
          <a:p>
            <a:r>
              <a:rPr lang="en-US" smtClean="0">
                <a:ea typeface="ＭＳ Ｐゴシック" charset="-128"/>
              </a:rPr>
              <a:t>Ongoing education</a:t>
            </a:r>
          </a:p>
          <a:p>
            <a:pPr lvl="1"/>
            <a:r>
              <a:rPr lang="en-US" sz="2400" smtClean="0">
                <a:ea typeface="ＭＳ Ｐゴシック" charset="-128"/>
              </a:rPr>
              <a:t>Current Strategic issue</a:t>
            </a:r>
          </a:p>
          <a:p>
            <a:pPr lvl="1"/>
            <a:r>
              <a:rPr lang="en-US" sz="2400" smtClean="0">
                <a:ea typeface="ＭＳ Ｐゴシック" charset="-128"/>
              </a:rPr>
              <a:t>New research, new program, best practice etc.</a:t>
            </a:r>
          </a:p>
          <a:p>
            <a:pPr lvl="1"/>
            <a:r>
              <a:rPr lang="en-US" sz="2400" smtClean="0">
                <a:ea typeface="ＭＳ Ｐゴシック" charset="-128"/>
              </a:rPr>
              <a:t>Trends</a:t>
            </a:r>
          </a:p>
        </p:txBody>
      </p:sp>
      <p:pic>
        <p:nvPicPr>
          <p:cNvPr id="49155"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9156" name="Slide Number Placeholder 1"/>
          <p:cNvSpPr>
            <a:spLocks noGrp="1"/>
          </p:cNvSpPr>
          <p:nvPr>
            <p:ph type="sldNum" sz="quarter" idx="12"/>
          </p:nvPr>
        </p:nvSpPr>
        <p:spPr bwMode="auto">
          <a:noFill/>
          <a:ln>
            <a:miter lim="800000"/>
            <a:headEnd/>
            <a:tailEnd/>
          </a:ln>
        </p:spPr>
        <p:txBody>
          <a:bodyPr/>
          <a:lstStyle/>
          <a:p>
            <a:fld id="{C279DDCF-44FD-4631-8ADF-37964D6ECE5E}" type="slidenum">
              <a:rPr lang="en-US"/>
              <a:pPr/>
              <a:t>12</a:t>
            </a:fld>
            <a:endParaRPr lang="en-US"/>
          </a:p>
        </p:txBody>
      </p:sp>
    </p:spTree>
    <p:extLst>
      <p:ext uri="{BB962C8B-B14F-4D97-AF65-F5344CB8AC3E}">
        <p14:creationId xmlns:p14="http://schemas.microsoft.com/office/powerpoint/2010/main" val="198948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152400" y="533400"/>
            <a:ext cx="8229600" cy="1066800"/>
          </a:xfrm>
        </p:spPr>
        <p:txBody>
          <a:bodyPr/>
          <a:lstStyle/>
          <a:p>
            <a:pPr>
              <a:defRPr/>
            </a:pPr>
            <a:r>
              <a:rPr lang="en-US" dirty="0" smtClean="0">
                <a:ea typeface="+mj-ea"/>
              </a:rPr>
              <a:t>Responsible Boards</a:t>
            </a:r>
          </a:p>
        </p:txBody>
      </p:sp>
      <p:sp>
        <p:nvSpPr>
          <p:cNvPr id="34818" name="Title 1"/>
          <p:cNvSpPr>
            <a:spLocks noGrp="1"/>
          </p:cNvSpPr>
          <p:nvPr>
            <p:ph idx="1"/>
          </p:nvPr>
        </p:nvSpPr>
        <p:spPr>
          <a:xfrm>
            <a:off x="381000" y="1524000"/>
            <a:ext cx="8229600" cy="4933950"/>
          </a:xfrm>
        </p:spPr>
        <p:txBody>
          <a:bodyPr/>
          <a:lstStyle/>
          <a:p>
            <a:pPr>
              <a:buFont typeface="Wingdings 2" pitchFamily="18" charset="2"/>
              <a:buNone/>
            </a:pPr>
            <a:endParaRPr lang="en-US" sz="3100" smtClean="0">
              <a:ea typeface="ＭＳ Ｐゴシック" charset="-128"/>
            </a:endParaRPr>
          </a:p>
          <a:p>
            <a:r>
              <a:rPr lang="en-US" sz="3600" smtClean="0">
                <a:ea typeface="ＭＳ Ｐゴシック" charset="-128"/>
              </a:rPr>
              <a:t>Avoid keeping ineffective structures &amp; practices simply because </a:t>
            </a:r>
            <a:r>
              <a:rPr lang="ja-JP" altLang="en-US" sz="3600" smtClean="0">
                <a:solidFill>
                  <a:srgbClr val="4A452A"/>
                </a:solidFill>
                <a:ea typeface="ＭＳ Ｐゴシック" charset="-128"/>
              </a:rPr>
              <a:t>“</a:t>
            </a:r>
            <a:r>
              <a:rPr lang="en-US" altLang="ja-JP" sz="3600" i="1" smtClean="0">
                <a:solidFill>
                  <a:srgbClr val="4A452A"/>
                </a:solidFill>
                <a:ea typeface="ＭＳ Ｐゴシック" charset="-128"/>
              </a:rPr>
              <a:t>it has always been done that way</a:t>
            </a:r>
            <a:r>
              <a:rPr lang="en-US" altLang="ja-JP" sz="3600" smtClean="0">
                <a:ea typeface="ＭＳ Ｐゴシック" charset="-128"/>
              </a:rPr>
              <a:t>!</a:t>
            </a:r>
            <a:r>
              <a:rPr lang="ja-JP" altLang="en-US" sz="3600" smtClean="0">
                <a:ea typeface="ＭＳ Ｐゴシック" charset="-128"/>
              </a:rPr>
              <a:t>”</a:t>
            </a:r>
            <a:endParaRPr lang="en-US" altLang="ja-JP" sz="3600" smtClean="0">
              <a:ea typeface="ＭＳ Ｐゴシック" charset="-128"/>
            </a:endParaRPr>
          </a:p>
          <a:p>
            <a:pPr>
              <a:buFont typeface="Wingdings 2" pitchFamily="18" charset="2"/>
              <a:buNone/>
            </a:pPr>
            <a:endParaRPr lang="en-US" sz="3600" smtClean="0">
              <a:ea typeface="ＭＳ Ｐゴシック" charset="-128"/>
            </a:endParaRPr>
          </a:p>
          <a:p>
            <a:r>
              <a:rPr lang="en-US" sz="3600" smtClean="0">
                <a:ea typeface="ＭＳ Ｐゴシック" charset="-128"/>
              </a:rPr>
              <a:t> Engage in </a:t>
            </a:r>
            <a:r>
              <a:rPr lang="en-US" sz="3600" u="sng" smtClean="0">
                <a:ea typeface="ＭＳ Ｐゴシック" charset="-128"/>
              </a:rPr>
              <a:t>intentional</a:t>
            </a:r>
            <a:r>
              <a:rPr lang="en-US" sz="3600" smtClean="0">
                <a:ea typeface="ＭＳ Ｐゴシック" charset="-128"/>
              </a:rPr>
              <a:t> practices that</a:t>
            </a:r>
          </a:p>
          <a:p>
            <a:pPr lvl="1" indent="-319088">
              <a:spcBef>
                <a:spcPct val="0"/>
              </a:spcBef>
              <a:buFont typeface="Wingdings 2" pitchFamily="18" charset="2"/>
              <a:buChar char=""/>
            </a:pPr>
            <a:r>
              <a:rPr lang="en-US" sz="3200" smtClean="0">
                <a:ea typeface="ＭＳ Ｐゴシック" charset="-128"/>
              </a:rPr>
              <a:t>Promote effectiveness and efficiency; </a:t>
            </a:r>
          </a:p>
          <a:p>
            <a:pPr lvl="1" indent="-319088">
              <a:spcBef>
                <a:spcPct val="0"/>
              </a:spcBef>
              <a:buFont typeface="Wingdings 2" pitchFamily="18" charset="2"/>
              <a:buChar char=""/>
            </a:pPr>
            <a:r>
              <a:rPr lang="en-US" sz="3200" smtClean="0">
                <a:ea typeface="ＭＳ Ｐゴシック" charset="-128"/>
              </a:rPr>
              <a:t>Focus on strategic goals of the organization. </a:t>
            </a:r>
          </a:p>
        </p:txBody>
      </p:sp>
      <p:pic>
        <p:nvPicPr>
          <p:cNvPr id="34819" name="Picture 4"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sp>
        <p:nvSpPr>
          <p:cNvPr id="34820" name="Slide Number Placeholder 1"/>
          <p:cNvSpPr>
            <a:spLocks noGrp="1"/>
          </p:cNvSpPr>
          <p:nvPr>
            <p:ph type="sldNum" sz="quarter" idx="12"/>
          </p:nvPr>
        </p:nvSpPr>
        <p:spPr bwMode="auto">
          <a:noFill/>
          <a:ln>
            <a:miter lim="800000"/>
            <a:headEnd/>
            <a:tailEnd/>
          </a:ln>
        </p:spPr>
        <p:txBody>
          <a:bodyPr/>
          <a:lstStyle/>
          <a:p>
            <a:fld id="{1DEF479E-CD69-4859-8175-394D64792D64}" type="slidenum">
              <a:rPr lang="en-US"/>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944562"/>
          </a:xfrm>
        </p:spPr>
        <p:txBody>
          <a:bodyPr/>
          <a:lstStyle/>
          <a:p>
            <a:pPr>
              <a:defRPr/>
            </a:pPr>
            <a:r>
              <a:rPr lang="en-US" dirty="0" smtClean="0">
                <a:ea typeface="+mj-ea"/>
              </a:rPr>
              <a:t>Evaluate </a:t>
            </a:r>
          </a:p>
        </p:txBody>
      </p:sp>
      <p:sp>
        <p:nvSpPr>
          <p:cNvPr id="50178" name="Rectangle 3"/>
          <p:cNvSpPr>
            <a:spLocks noGrp="1" noChangeArrowheads="1"/>
          </p:cNvSpPr>
          <p:nvPr>
            <p:ph idx="1"/>
          </p:nvPr>
        </p:nvSpPr>
        <p:spPr>
          <a:xfrm>
            <a:off x="762000" y="1524000"/>
            <a:ext cx="8153400" cy="5105400"/>
          </a:xfrm>
        </p:spPr>
        <p:txBody>
          <a:bodyPr/>
          <a:lstStyle/>
          <a:p>
            <a:r>
              <a:rPr lang="en-US" smtClean="0">
                <a:ea typeface="ＭＳ Ｐゴシック" charset="-128"/>
              </a:rPr>
              <a:t>Regularly</a:t>
            </a:r>
          </a:p>
          <a:p>
            <a:pPr lvl="1"/>
            <a:r>
              <a:rPr lang="en-US" smtClean="0">
                <a:ea typeface="ＭＳ Ｐゴシック" charset="-128"/>
              </a:rPr>
              <a:t>How effective are meetings? </a:t>
            </a:r>
          </a:p>
          <a:p>
            <a:pPr lvl="2"/>
            <a:r>
              <a:rPr lang="en-US" sz="2800" smtClean="0">
                <a:ea typeface="ＭＳ Ｐゴシック" charset="-128"/>
              </a:rPr>
              <a:t>What worked well? What needs improvement?</a:t>
            </a:r>
          </a:p>
          <a:p>
            <a:pPr lvl="2"/>
            <a:r>
              <a:rPr lang="en-US" sz="2800" smtClean="0">
                <a:ea typeface="ＭＳ Ｐゴシック" charset="-128"/>
              </a:rPr>
              <a:t>Use of effective meeting practices</a:t>
            </a:r>
          </a:p>
          <a:p>
            <a:endParaRPr lang="en-US" sz="1100" smtClean="0">
              <a:ea typeface="ＭＳ Ｐゴシック" charset="-128"/>
            </a:endParaRPr>
          </a:p>
          <a:p>
            <a:r>
              <a:rPr lang="en-US" smtClean="0">
                <a:ea typeface="ＭＳ Ｐゴシック" charset="-128"/>
              </a:rPr>
              <a:t>Annually</a:t>
            </a:r>
          </a:p>
          <a:p>
            <a:pPr lvl="1"/>
            <a:r>
              <a:rPr lang="en-US" smtClean="0">
                <a:ea typeface="ＭＳ Ｐゴシック" charset="-128"/>
              </a:rPr>
              <a:t>Is the Board thinking strategically? </a:t>
            </a:r>
          </a:p>
          <a:p>
            <a:pPr lvl="2"/>
            <a:r>
              <a:rPr lang="en-US" sz="2800" smtClean="0">
                <a:ea typeface="ＭＳ Ｐゴシック" charset="-128"/>
              </a:rPr>
              <a:t>Did we accomplish our goals?  </a:t>
            </a:r>
          </a:p>
          <a:p>
            <a:pPr lvl="1"/>
            <a:r>
              <a:rPr lang="en-US" smtClean="0">
                <a:ea typeface="ＭＳ Ｐゴシック" charset="-128"/>
              </a:rPr>
              <a:t>Are members engaged?</a:t>
            </a:r>
          </a:p>
          <a:p>
            <a:pPr lvl="2"/>
            <a:r>
              <a:rPr lang="en-US" sz="2800" smtClean="0">
                <a:ea typeface="ＭＳ Ｐゴシック" charset="-128"/>
              </a:rPr>
              <a:t>Board member self assessment</a:t>
            </a:r>
          </a:p>
          <a:p>
            <a:pPr>
              <a:buFont typeface="Wingdings 2" pitchFamily="18" charset="2"/>
              <a:buNone/>
            </a:pPr>
            <a:endParaRPr lang="en-US" sz="2800" smtClean="0">
              <a:ea typeface="ＭＳ Ｐゴシック" charset="-128"/>
            </a:endParaRPr>
          </a:p>
        </p:txBody>
      </p:sp>
      <p:pic>
        <p:nvPicPr>
          <p:cNvPr id="50179"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50180" name="Slide Number Placeholder 1"/>
          <p:cNvSpPr>
            <a:spLocks noGrp="1"/>
          </p:cNvSpPr>
          <p:nvPr>
            <p:ph type="sldNum" sz="quarter" idx="12"/>
          </p:nvPr>
        </p:nvSpPr>
        <p:spPr bwMode="auto">
          <a:noFill/>
          <a:ln>
            <a:miter lim="800000"/>
            <a:headEnd/>
            <a:tailEnd/>
          </a:ln>
        </p:spPr>
        <p:txBody>
          <a:bodyPr/>
          <a:lstStyle/>
          <a:p>
            <a:fld id="{3C0B3697-23AB-4DB0-B69E-27AD45E18BDA}" type="slidenum">
              <a:rPr lang="en-US"/>
              <a:pPr/>
              <a:t>14</a:t>
            </a:fld>
            <a:endParaRPr lang="en-US"/>
          </a:p>
        </p:txBody>
      </p:sp>
    </p:spTree>
    <p:extLst>
      <p:ext uri="{BB962C8B-B14F-4D97-AF65-F5344CB8AC3E}">
        <p14:creationId xmlns:p14="http://schemas.microsoft.com/office/powerpoint/2010/main" val="28389306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944562"/>
          </a:xfrm>
        </p:spPr>
        <p:txBody>
          <a:bodyPr/>
          <a:lstStyle/>
          <a:p>
            <a:pPr>
              <a:defRPr/>
            </a:pPr>
            <a:r>
              <a:rPr lang="en-US" dirty="0" smtClean="0">
                <a:ea typeface="+mj-ea"/>
              </a:rPr>
              <a:t>Rotate</a:t>
            </a:r>
          </a:p>
        </p:txBody>
      </p:sp>
      <p:pic>
        <p:nvPicPr>
          <p:cNvPr id="52226" name="Content Placeholder 2"/>
          <p:cNvPicPr>
            <a:picLocks noGrp="1" noChangeAspect="1"/>
          </p:cNvPicPr>
          <p:nvPr>
            <p:ph idx="1"/>
          </p:nvPr>
        </p:nvPicPr>
        <p:blipFill>
          <a:blip r:embed="rId3" cstate="print"/>
          <a:srcRect t="20363" b="20363"/>
          <a:stretch>
            <a:fillRect/>
          </a:stretch>
        </p:blipFill>
        <p:spPr>
          <a:xfrm>
            <a:off x="228600" y="1524000"/>
            <a:ext cx="8686800" cy="4957763"/>
          </a:xfrm>
        </p:spPr>
      </p:pic>
      <p:pic>
        <p:nvPicPr>
          <p:cNvPr id="52227" name="Picture 3" descr="cse_QENOlogo281_300dpi.jpg"/>
          <p:cNvPicPr>
            <a:picLocks noChangeAspect="1"/>
          </p:cNvPicPr>
          <p:nvPr/>
        </p:nvPicPr>
        <p:blipFill>
          <a:blip r:embed="rId4" cstate="print"/>
          <a:srcRect/>
          <a:stretch>
            <a:fillRect/>
          </a:stretch>
        </p:blipFill>
        <p:spPr bwMode="auto">
          <a:xfrm>
            <a:off x="0" y="6172200"/>
            <a:ext cx="1239838" cy="619125"/>
          </a:xfrm>
          <a:prstGeom prst="rect">
            <a:avLst/>
          </a:prstGeom>
          <a:noFill/>
          <a:ln w="9525">
            <a:noFill/>
            <a:miter lim="800000"/>
            <a:headEnd/>
            <a:tailEnd/>
          </a:ln>
        </p:spPr>
      </p:pic>
      <p:sp>
        <p:nvSpPr>
          <p:cNvPr id="52228" name="Slide Number Placeholder 1"/>
          <p:cNvSpPr>
            <a:spLocks noGrp="1"/>
          </p:cNvSpPr>
          <p:nvPr>
            <p:ph type="sldNum" sz="quarter" idx="12"/>
          </p:nvPr>
        </p:nvSpPr>
        <p:spPr bwMode="auto">
          <a:noFill/>
          <a:ln>
            <a:miter lim="800000"/>
            <a:headEnd/>
            <a:tailEnd/>
          </a:ln>
        </p:spPr>
        <p:txBody>
          <a:bodyPr/>
          <a:lstStyle/>
          <a:p>
            <a:fld id="{937B2D08-CC5D-41E9-A945-2EE95B562CB1}" type="slidenum">
              <a:rPr lang="en-US"/>
              <a:pPr/>
              <a:t>15</a:t>
            </a:fld>
            <a:endParaRPr lang="en-US"/>
          </a:p>
        </p:txBody>
      </p:sp>
    </p:spTree>
    <p:extLst>
      <p:ext uri="{BB962C8B-B14F-4D97-AF65-F5344CB8AC3E}">
        <p14:creationId xmlns:p14="http://schemas.microsoft.com/office/powerpoint/2010/main" val="127468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28600"/>
            <a:ext cx="8229600" cy="1066800"/>
          </a:xfrm>
        </p:spPr>
        <p:txBody>
          <a:bodyPr>
            <a:normAutofit fontScale="90000"/>
          </a:bodyPr>
          <a:lstStyle/>
          <a:p>
            <a:pPr fontAlgn="auto">
              <a:spcAft>
                <a:spcPts val="0"/>
              </a:spcAft>
              <a:defRPr/>
            </a:pPr>
            <a:r>
              <a:rPr lang="en-US" dirty="0" smtClean="0">
                <a:ea typeface="+mj-ea"/>
              </a:rPr>
              <a:t>Responsible Boards Adopt </a:t>
            </a:r>
            <a:r>
              <a:rPr lang="en-US" i="1" dirty="0" smtClean="0">
                <a:ea typeface="+mj-ea"/>
              </a:rPr>
              <a:t>Intentional</a:t>
            </a:r>
            <a:r>
              <a:rPr lang="en-US" dirty="0" smtClean="0">
                <a:ea typeface="+mj-ea"/>
              </a:rPr>
              <a:t> Board Structures </a:t>
            </a:r>
            <a:endParaRPr lang="en-US" dirty="0">
              <a:ea typeface="+mj-ea"/>
            </a:endParaRPr>
          </a:p>
        </p:txBody>
      </p:sp>
      <p:sp>
        <p:nvSpPr>
          <p:cNvPr id="3" name="Content Placeholder 2"/>
          <p:cNvSpPr>
            <a:spLocks noGrp="1"/>
          </p:cNvSpPr>
          <p:nvPr>
            <p:ph idx="1"/>
          </p:nvPr>
        </p:nvSpPr>
        <p:spPr>
          <a:xfrm>
            <a:off x="304800" y="1828800"/>
            <a:ext cx="8458200" cy="4419600"/>
          </a:xfrm>
        </p:spPr>
        <p:txBody>
          <a:bodyPr rtlCol="0">
            <a:normAutofit/>
          </a:bodyPr>
          <a:lstStyle/>
          <a:p>
            <a:pPr marL="438912" indent="-320040" fontAlgn="auto">
              <a:spcBef>
                <a:spcPts val="0"/>
              </a:spcBef>
              <a:spcAft>
                <a:spcPts val="0"/>
              </a:spcAft>
              <a:buFont typeface="Wingdings 2"/>
              <a:buChar char=""/>
              <a:defRPr/>
            </a:pPr>
            <a:r>
              <a:rPr lang="en-US" b="1" dirty="0" smtClean="0">
                <a:ea typeface="+mn-ea"/>
              </a:rPr>
              <a:t>Size</a:t>
            </a:r>
          </a:p>
          <a:p>
            <a:pPr marL="731520" lvl="1" indent="-274320" fontAlgn="auto">
              <a:spcAft>
                <a:spcPts val="0"/>
              </a:spcAft>
              <a:buFont typeface="Wingdings"/>
              <a:buChar char=""/>
              <a:defRPr/>
            </a:pPr>
            <a:r>
              <a:rPr lang="en-US" dirty="0" smtClean="0">
                <a:ea typeface="+mn-ea"/>
              </a:rPr>
              <a:t>Efficiency vs. Flexibility</a:t>
            </a:r>
          </a:p>
          <a:p>
            <a:pPr marL="438912" indent="-320040" fontAlgn="auto">
              <a:spcBef>
                <a:spcPts val="0"/>
              </a:spcBef>
              <a:spcAft>
                <a:spcPts val="0"/>
              </a:spcAft>
              <a:buFont typeface="Wingdings 2"/>
              <a:buChar char=""/>
              <a:defRPr/>
            </a:pPr>
            <a:r>
              <a:rPr lang="en-US" b="1" dirty="0" smtClean="0">
                <a:ea typeface="+mn-ea"/>
              </a:rPr>
              <a:t>Committees</a:t>
            </a:r>
          </a:p>
          <a:p>
            <a:pPr marL="731520" lvl="1" indent="-274320" fontAlgn="auto">
              <a:spcAft>
                <a:spcPts val="0"/>
              </a:spcAft>
              <a:buFont typeface="Wingdings"/>
              <a:buChar char=""/>
              <a:defRPr/>
            </a:pPr>
            <a:r>
              <a:rPr lang="en-US" sz="2400" b="1" dirty="0" smtClean="0">
                <a:ea typeface="+mn-ea"/>
              </a:rPr>
              <a:t> </a:t>
            </a:r>
            <a:r>
              <a:rPr lang="en-US" sz="2400" dirty="0" smtClean="0">
                <a:ea typeface="+mn-ea"/>
              </a:rPr>
              <a:t>Zero-Based Committee Structure</a:t>
            </a:r>
          </a:p>
          <a:p>
            <a:pPr marL="731520" lvl="1" indent="-274320" fontAlgn="auto">
              <a:spcAft>
                <a:spcPts val="0"/>
              </a:spcAft>
              <a:buFont typeface="Wingdings"/>
              <a:buChar char=""/>
              <a:defRPr/>
            </a:pPr>
            <a:r>
              <a:rPr lang="en-US" sz="2400" dirty="0" smtClean="0">
                <a:ea typeface="+mn-ea"/>
              </a:rPr>
              <a:t>Committee membership: include non-Board members? </a:t>
            </a:r>
          </a:p>
          <a:p>
            <a:pPr marL="731520" lvl="1" indent="-274320" fontAlgn="auto">
              <a:spcAft>
                <a:spcPts val="0"/>
              </a:spcAft>
              <a:buFont typeface="Wingdings"/>
              <a:buChar char=""/>
              <a:defRPr/>
            </a:pPr>
            <a:r>
              <a:rPr lang="en-US" sz="2400" dirty="0" smtClean="0">
                <a:ea typeface="+mn-ea"/>
              </a:rPr>
              <a:t>Clear roles and responsibilities for committees and their members</a:t>
            </a:r>
          </a:p>
          <a:p>
            <a:pPr marL="731012" lvl="1" indent="-320040" fontAlgn="auto">
              <a:spcBef>
                <a:spcPts val="0"/>
              </a:spcBef>
              <a:spcAft>
                <a:spcPts val="0"/>
              </a:spcAft>
              <a:buFont typeface="Wingdings 2"/>
              <a:buChar char=""/>
              <a:defRPr/>
            </a:pPr>
            <a:r>
              <a:rPr lang="en-US" sz="2400" dirty="0" smtClean="0">
                <a:ea typeface="+mn-ea"/>
              </a:rPr>
              <a:t>Executive committee?</a:t>
            </a:r>
          </a:p>
          <a:p>
            <a:pPr marL="731012" lvl="1" indent="-320040" fontAlgn="auto">
              <a:spcBef>
                <a:spcPts val="0"/>
              </a:spcBef>
              <a:spcAft>
                <a:spcPts val="0"/>
              </a:spcAft>
              <a:buFont typeface="Wingdings 2"/>
              <a:buChar char=""/>
              <a:defRPr/>
            </a:pPr>
            <a:r>
              <a:rPr lang="en-US" sz="2400" dirty="0" smtClean="0">
                <a:ea typeface="+mn-ea"/>
              </a:rPr>
              <a:t>Board Governance Committee</a:t>
            </a:r>
            <a:endParaRPr lang="en-US" dirty="0" smtClean="0">
              <a:ea typeface="+mn-ea"/>
            </a:endParaRPr>
          </a:p>
          <a:p>
            <a:pPr marL="438912" indent="-320040" fontAlgn="auto">
              <a:spcBef>
                <a:spcPts val="0"/>
              </a:spcBef>
              <a:spcAft>
                <a:spcPts val="0"/>
              </a:spcAft>
              <a:buFont typeface="Wingdings 2"/>
              <a:buChar char=""/>
              <a:defRPr/>
            </a:pPr>
            <a:endParaRPr lang="en-US" dirty="0" smtClean="0">
              <a:ea typeface="+mn-ea"/>
            </a:endParaRPr>
          </a:p>
          <a:p>
            <a:pPr marL="438912" indent="-320040" fontAlgn="auto">
              <a:spcBef>
                <a:spcPts val="0"/>
              </a:spcBef>
              <a:spcAft>
                <a:spcPts val="0"/>
              </a:spcAft>
              <a:buFont typeface="Wingdings 2"/>
              <a:buChar char=""/>
              <a:defRPr/>
            </a:pPr>
            <a:endParaRPr lang="en-US" dirty="0" smtClean="0">
              <a:ea typeface="+mn-ea"/>
            </a:endParaRPr>
          </a:p>
          <a:p>
            <a:pPr marL="438912" indent="-320040" fontAlgn="auto">
              <a:spcBef>
                <a:spcPts val="0"/>
              </a:spcBef>
              <a:spcAft>
                <a:spcPts val="0"/>
              </a:spcAft>
              <a:buFont typeface="Wingdings 2"/>
              <a:buChar char=""/>
              <a:defRPr/>
            </a:pPr>
            <a:endParaRPr lang="en-US" dirty="0" smtClean="0">
              <a:ea typeface="+mn-ea"/>
            </a:endParaRPr>
          </a:p>
          <a:p>
            <a:pPr marL="438912" indent="-320040" fontAlgn="auto">
              <a:spcBef>
                <a:spcPts val="0"/>
              </a:spcBef>
              <a:spcAft>
                <a:spcPts val="0"/>
              </a:spcAft>
              <a:buFont typeface="Wingdings 2"/>
              <a:buChar char=""/>
              <a:defRPr/>
            </a:pPr>
            <a:endParaRPr lang="en-US" dirty="0">
              <a:ea typeface="+mn-ea"/>
            </a:endParaRPr>
          </a:p>
        </p:txBody>
      </p:sp>
      <p:pic>
        <p:nvPicPr>
          <p:cNvPr id="36867" name="Picture 3" descr="C:\Users\Owner2\AppData\Local\Microsoft\Windows\Temporary Internet Files\Content.IE5\ZZ1RCHME\MCj02310820000[1].wmf"/>
          <p:cNvPicPr>
            <a:picLocks noChangeAspect="1" noChangeArrowheads="1"/>
          </p:cNvPicPr>
          <p:nvPr/>
        </p:nvPicPr>
        <p:blipFill>
          <a:blip r:embed="rId3" cstate="print"/>
          <a:srcRect/>
          <a:stretch>
            <a:fillRect/>
          </a:stretch>
        </p:blipFill>
        <p:spPr bwMode="auto">
          <a:xfrm>
            <a:off x="5562600" y="1447800"/>
            <a:ext cx="3403600" cy="2332038"/>
          </a:xfrm>
          <a:prstGeom prst="rect">
            <a:avLst/>
          </a:prstGeom>
          <a:noFill/>
          <a:ln w="9525">
            <a:noFill/>
            <a:miter lim="800000"/>
            <a:headEnd/>
            <a:tailEnd/>
          </a:ln>
        </p:spPr>
      </p:pic>
      <p:pic>
        <p:nvPicPr>
          <p:cNvPr id="36868" name="Picture 3" descr="cse_QENOlogo281_300dpi.jpg"/>
          <p:cNvPicPr>
            <a:picLocks noChangeAspect="1"/>
          </p:cNvPicPr>
          <p:nvPr/>
        </p:nvPicPr>
        <p:blipFill>
          <a:blip r:embed="rId4" cstate="print"/>
          <a:srcRect/>
          <a:stretch>
            <a:fillRect/>
          </a:stretch>
        </p:blipFill>
        <p:spPr bwMode="auto">
          <a:xfrm>
            <a:off x="7543800" y="6238875"/>
            <a:ext cx="1239838" cy="619125"/>
          </a:xfrm>
          <a:prstGeom prst="rect">
            <a:avLst/>
          </a:prstGeom>
          <a:noFill/>
          <a:ln w="9525">
            <a:noFill/>
            <a:miter lim="800000"/>
            <a:headEnd/>
            <a:tailEnd/>
          </a:ln>
        </p:spPr>
      </p:pic>
      <p:sp>
        <p:nvSpPr>
          <p:cNvPr id="36869" name="Slide Number Placeholder 3"/>
          <p:cNvSpPr>
            <a:spLocks noGrp="1"/>
          </p:cNvSpPr>
          <p:nvPr>
            <p:ph type="sldNum" sz="quarter" idx="12"/>
          </p:nvPr>
        </p:nvSpPr>
        <p:spPr bwMode="auto">
          <a:noFill/>
          <a:ln>
            <a:miter lim="800000"/>
            <a:headEnd/>
            <a:tailEnd/>
          </a:ln>
        </p:spPr>
        <p:txBody>
          <a:bodyPr/>
          <a:lstStyle/>
          <a:p>
            <a:fld id="{453065B2-C569-4406-8AC6-FD2AF249FFEF}" type="slidenum">
              <a:rPr lang="en-US"/>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AutoShape 2"/>
          <p:cNvSpPr>
            <a:spLocks noChangeAspect="1" noChangeArrowheads="1" noTextEdit="1"/>
          </p:cNvSpPr>
          <p:nvPr/>
        </p:nvSpPr>
        <p:spPr bwMode="auto">
          <a:xfrm>
            <a:off x="-381000" y="1876425"/>
            <a:ext cx="7353300" cy="6505575"/>
          </a:xfrm>
          <a:prstGeom prst="rect">
            <a:avLst/>
          </a:prstGeom>
          <a:noFill/>
          <a:ln w="9525">
            <a:noFill/>
            <a:miter lim="800000"/>
            <a:headEnd/>
            <a:tailEnd/>
          </a:ln>
        </p:spPr>
        <p:txBody>
          <a:bodyPr/>
          <a:lstStyle/>
          <a:p>
            <a:endParaRPr lang="en-US"/>
          </a:p>
        </p:txBody>
      </p:sp>
      <p:sp>
        <p:nvSpPr>
          <p:cNvPr id="535555" name="Oval 3"/>
          <p:cNvSpPr>
            <a:spLocks noChangeArrowheads="1"/>
          </p:cNvSpPr>
          <p:nvPr/>
        </p:nvSpPr>
        <p:spPr bwMode="auto">
          <a:xfrm>
            <a:off x="685800" y="990600"/>
            <a:ext cx="5627688" cy="4997450"/>
          </a:xfrm>
          <a:prstGeom prst="ellipse">
            <a:avLst/>
          </a:prstGeom>
          <a:solidFill>
            <a:srgbClr val="DCDCDC"/>
          </a:solidFill>
          <a:ln w="28575">
            <a:solidFill>
              <a:srgbClr val="000000"/>
            </a:solidFill>
            <a:round/>
            <a:headEnd/>
            <a:tailEnd/>
          </a:ln>
        </p:spPr>
        <p:txBody>
          <a:bodyPr wrap="none" anchor="ctr"/>
          <a:lstStyle/>
          <a:p>
            <a:endParaRPr lang="en-US" sz="1800">
              <a:latin typeface="Calibri" pitchFamily="34" charset="0"/>
            </a:endParaRPr>
          </a:p>
        </p:txBody>
      </p:sp>
      <p:grpSp>
        <p:nvGrpSpPr>
          <p:cNvPr id="2" name="Group 4"/>
          <p:cNvGrpSpPr>
            <a:grpSpLocks/>
          </p:cNvGrpSpPr>
          <p:nvPr/>
        </p:nvGrpSpPr>
        <p:grpSpPr bwMode="auto">
          <a:xfrm>
            <a:off x="1525588" y="1841500"/>
            <a:ext cx="881062" cy="881063"/>
            <a:chOff x="1111" y="1157"/>
            <a:chExt cx="555" cy="555"/>
          </a:xfrm>
        </p:grpSpPr>
        <p:sp>
          <p:nvSpPr>
            <p:cNvPr id="37970" name="Oval 5"/>
            <p:cNvSpPr>
              <a:spLocks noChangeArrowheads="1"/>
            </p:cNvSpPr>
            <p:nvPr/>
          </p:nvSpPr>
          <p:spPr bwMode="auto">
            <a:xfrm>
              <a:off x="1111" y="1157"/>
              <a:ext cx="555" cy="555"/>
            </a:xfrm>
            <a:prstGeom prst="ellipse">
              <a:avLst/>
            </a:prstGeom>
            <a:solidFill>
              <a:srgbClr val="FFFF99"/>
            </a:solidFill>
            <a:ln w="9525">
              <a:solidFill>
                <a:srgbClr val="000000"/>
              </a:solidFill>
              <a:round/>
              <a:headEnd/>
              <a:tailEnd/>
            </a:ln>
          </p:spPr>
          <p:txBody>
            <a:bodyPr anchor="ctr"/>
            <a:lstStyle/>
            <a:p>
              <a:endParaRPr lang="en-US" sz="1800">
                <a:latin typeface="Calibri" pitchFamily="34" charset="0"/>
              </a:endParaRPr>
            </a:p>
          </p:txBody>
        </p:sp>
        <p:sp>
          <p:nvSpPr>
            <p:cNvPr id="37971" name="Text Box 6"/>
            <p:cNvSpPr txBox="1">
              <a:spLocks noChangeArrowheads="1"/>
            </p:cNvSpPr>
            <p:nvPr/>
          </p:nvSpPr>
          <p:spPr bwMode="auto">
            <a:xfrm>
              <a:off x="1202" y="1316"/>
              <a:ext cx="398" cy="307"/>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Vice</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Chair</a:t>
              </a:r>
              <a:endParaRPr lang="en-US" sz="1100" b="1">
                <a:latin typeface="Calibri" pitchFamily="34" charset="0"/>
                <a:cs typeface="Times New Roman" pitchFamily="18" charset="0"/>
              </a:endParaRPr>
            </a:p>
          </p:txBody>
        </p:sp>
      </p:grpSp>
      <p:grpSp>
        <p:nvGrpSpPr>
          <p:cNvPr id="3" name="Group 7"/>
          <p:cNvGrpSpPr>
            <a:grpSpLocks/>
          </p:cNvGrpSpPr>
          <p:nvPr/>
        </p:nvGrpSpPr>
        <p:grpSpPr bwMode="auto">
          <a:xfrm>
            <a:off x="1116013" y="2859088"/>
            <a:ext cx="881062" cy="881062"/>
            <a:chOff x="761" y="1865"/>
            <a:chExt cx="555" cy="555"/>
          </a:xfrm>
        </p:grpSpPr>
        <p:sp>
          <p:nvSpPr>
            <p:cNvPr id="37968" name="Oval 8"/>
            <p:cNvSpPr>
              <a:spLocks noChangeArrowheads="1"/>
            </p:cNvSpPr>
            <p:nvPr/>
          </p:nvSpPr>
          <p:spPr bwMode="auto">
            <a:xfrm>
              <a:off x="761" y="1865"/>
              <a:ext cx="555" cy="555"/>
            </a:xfrm>
            <a:prstGeom prst="ellipse">
              <a:avLst/>
            </a:prstGeom>
            <a:solidFill>
              <a:srgbClr val="FFFF99"/>
            </a:solidFill>
            <a:ln w="9525">
              <a:solidFill>
                <a:srgbClr val="000000"/>
              </a:solidFill>
              <a:round/>
              <a:headEnd/>
              <a:tailEnd/>
            </a:ln>
          </p:spPr>
          <p:txBody>
            <a:bodyPr anchor="ctr"/>
            <a:lstStyle/>
            <a:p>
              <a:endParaRPr lang="en-US" sz="1800">
                <a:latin typeface="Calibri" pitchFamily="34" charset="0"/>
              </a:endParaRPr>
            </a:p>
          </p:txBody>
        </p:sp>
        <p:sp>
          <p:nvSpPr>
            <p:cNvPr id="37969" name="Text Box 9"/>
            <p:cNvSpPr txBox="1">
              <a:spLocks noChangeArrowheads="1"/>
            </p:cNvSpPr>
            <p:nvPr/>
          </p:nvSpPr>
          <p:spPr bwMode="auto">
            <a:xfrm>
              <a:off x="790" y="2055"/>
              <a:ext cx="490" cy="283"/>
            </a:xfrm>
            <a:prstGeom prst="rect">
              <a:avLst/>
            </a:prstGeom>
            <a:noFill/>
            <a:ln w="9525">
              <a:noFill/>
              <a:miter lim="800000"/>
              <a:headEnd/>
              <a:tailEnd/>
            </a:ln>
          </p:spPr>
          <p:txBody>
            <a:bodyPr lIns="66751" tIns="33376" rIns="66751" bIns="33376"/>
            <a:lstStyle/>
            <a:p>
              <a:pPr algn="ctr"/>
              <a:r>
                <a:rPr lang="en-US" sz="1200" b="1">
                  <a:solidFill>
                    <a:srgbClr val="000000"/>
                  </a:solidFill>
                  <a:latin typeface="Calibri" pitchFamily="34" charset="0"/>
                  <a:cs typeface="Times New Roman" pitchFamily="18" charset="0"/>
                </a:rPr>
                <a:t>Chair</a:t>
              </a:r>
              <a:endParaRPr lang="en-US" sz="1200" b="1">
                <a:latin typeface="Calibri" pitchFamily="34" charset="0"/>
                <a:cs typeface="Times New Roman" pitchFamily="18" charset="0"/>
              </a:endParaRPr>
            </a:p>
          </p:txBody>
        </p:sp>
      </p:grpSp>
      <p:grpSp>
        <p:nvGrpSpPr>
          <p:cNvPr id="4" name="Group 10"/>
          <p:cNvGrpSpPr>
            <a:grpSpLocks/>
          </p:cNvGrpSpPr>
          <p:nvPr/>
        </p:nvGrpSpPr>
        <p:grpSpPr bwMode="auto">
          <a:xfrm>
            <a:off x="3125788" y="5019675"/>
            <a:ext cx="912812" cy="881063"/>
            <a:chOff x="2169" y="3167"/>
            <a:chExt cx="575" cy="555"/>
          </a:xfrm>
        </p:grpSpPr>
        <p:sp>
          <p:nvSpPr>
            <p:cNvPr id="37966" name="Oval 11"/>
            <p:cNvSpPr>
              <a:spLocks noChangeArrowheads="1"/>
            </p:cNvSpPr>
            <p:nvPr/>
          </p:nvSpPr>
          <p:spPr bwMode="auto">
            <a:xfrm>
              <a:off x="2169" y="3167"/>
              <a:ext cx="556" cy="555"/>
            </a:xfrm>
            <a:prstGeom prst="ellipse">
              <a:avLst/>
            </a:prstGeom>
            <a:solidFill>
              <a:srgbClr val="FFFF99"/>
            </a:solidFill>
            <a:ln w="9525">
              <a:solidFill>
                <a:srgbClr val="000000"/>
              </a:solidFill>
              <a:round/>
              <a:headEnd/>
              <a:tailEnd/>
            </a:ln>
          </p:spPr>
          <p:txBody>
            <a:bodyPr anchor="ctr"/>
            <a:lstStyle/>
            <a:p>
              <a:endParaRPr lang="en-US" sz="1800">
                <a:latin typeface="Calibri" pitchFamily="34" charset="0"/>
              </a:endParaRPr>
            </a:p>
          </p:txBody>
        </p:sp>
        <p:sp>
          <p:nvSpPr>
            <p:cNvPr id="37967" name="Text Box 12"/>
            <p:cNvSpPr txBox="1">
              <a:spLocks noChangeArrowheads="1"/>
            </p:cNvSpPr>
            <p:nvPr/>
          </p:nvSpPr>
          <p:spPr bwMode="auto">
            <a:xfrm>
              <a:off x="2177" y="3280"/>
              <a:ext cx="567" cy="296"/>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Secretary</a:t>
              </a:r>
              <a:endParaRPr lang="en-US" sz="1100" b="1">
                <a:latin typeface="Calibri" pitchFamily="34" charset="0"/>
                <a:cs typeface="Times New Roman" pitchFamily="18" charset="0"/>
              </a:endParaRPr>
            </a:p>
          </p:txBody>
        </p:sp>
      </p:grpSp>
      <p:grpSp>
        <p:nvGrpSpPr>
          <p:cNvPr id="5" name="Group 13"/>
          <p:cNvGrpSpPr>
            <a:grpSpLocks/>
          </p:cNvGrpSpPr>
          <p:nvPr/>
        </p:nvGrpSpPr>
        <p:grpSpPr bwMode="auto">
          <a:xfrm>
            <a:off x="3140075" y="1152525"/>
            <a:ext cx="954088" cy="882650"/>
            <a:chOff x="2178" y="731"/>
            <a:chExt cx="601" cy="556"/>
          </a:xfrm>
        </p:grpSpPr>
        <p:sp>
          <p:nvSpPr>
            <p:cNvPr id="37964" name="Oval 14"/>
            <p:cNvSpPr>
              <a:spLocks noChangeArrowheads="1"/>
            </p:cNvSpPr>
            <p:nvPr/>
          </p:nvSpPr>
          <p:spPr bwMode="auto">
            <a:xfrm>
              <a:off x="2178" y="731"/>
              <a:ext cx="556" cy="556"/>
            </a:xfrm>
            <a:prstGeom prst="ellipse">
              <a:avLst/>
            </a:prstGeom>
            <a:solidFill>
              <a:srgbClr val="FFFF99"/>
            </a:solidFill>
            <a:ln w="9525">
              <a:solidFill>
                <a:srgbClr val="000000"/>
              </a:solidFill>
              <a:round/>
              <a:headEnd/>
              <a:tailEnd/>
            </a:ln>
          </p:spPr>
          <p:txBody>
            <a:bodyPr anchor="ctr"/>
            <a:lstStyle/>
            <a:p>
              <a:endParaRPr lang="en-US" sz="1800">
                <a:latin typeface="Calibri" pitchFamily="34" charset="0"/>
              </a:endParaRPr>
            </a:p>
          </p:txBody>
        </p:sp>
        <p:sp>
          <p:nvSpPr>
            <p:cNvPr id="37965" name="Text Box 15"/>
            <p:cNvSpPr txBox="1">
              <a:spLocks noChangeArrowheads="1"/>
            </p:cNvSpPr>
            <p:nvPr/>
          </p:nvSpPr>
          <p:spPr bwMode="auto">
            <a:xfrm>
              <a:off x="2196" y="920"/>
              <a:ext cx="583" cy="284"/>
            </a:xfrm>
            <a:prstGeom prst="rect">
              <a:avLst/>
            </a:prstGeom>
            <a:noFill/>
            <a:ln w="9525">
              <a:noFill/>
              <a:miter lim="800000"/>
              <a:headEnd/>
              <a:tailEnd/>
            </a:ln>
          </p:spPr>
          <p:txBody>
            <a:bodyPr lIns="66751" tIns="33376" rIns="66751" bIns="33376"/>
            <a:lstStyle/>
            <a:p>
              <a:r>
                <a:rPr lang="en-US" sz="1100" b="1">
                  <a:solidFill>
                    <a:srgbClr val="000000"/>
                  </a:solidFill>
                  <a:latin typeface="Calibri" pitchFamily="34" charset="0"/>
                  <a:cs typeface="Times New Roman" pitchFamily="18" charset="0"/>
                </a:rPr>
                <a:t>Treasurer</a:t>
              </a:r>
              <a:endParaRPr lang="en-US" sz="1100" b="1">
                <a:latin typeface="Calibri" pitchFamily="34" charset="0"/>
                <a:cs typeface="Times New Roman" pitchFamily="18" charset="0"/>
              </a:endParaRPr>
            </a:p>
          </p:txBody>
        </p:sp>
      </p:grpSp>
      <p:grpSp>
        <p:nvGrpSpPr>
          <p:cNvPr id="6" name="Group 16"/>
          <p:cNvGrpSpPr>
            <a:grpSpLocks/>
          </p:cNvGrpSpPr>
          <p:nvPr/>
        </p:nvGrpSpPr>
        <p:grpSpPr bwMode="auto">
          <a:xfrm>
            <a:off x="4341813" y="1152525"/>
            <a:ext cx="2352675" cy="1397000"/>
            <a:chOff x="2935" y="731"/>
            <a:chExt cx="1482" cy="880"/>
          </a:xfrm>
        </p:grpSpPr>
        <p:sp>
          <p:nvSpPr>
            <p:cNvPr id="37961" name="Oval 17"/>
            <p:cNvSpPr>
              <a:spLocks noChangeArrowheads="1"/>
            </p:cNvSpPr>
            <p:nvPr/>
          </p:nvSpPr>
          <p:spPr bwMode="auto">
            <a:xfrm rot="-2114631">
              <a:off x="2935" y="731"/>
              <a:ext cx="1482" cy="880"/>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sp>
          <p:nvSpPr>
            <p:cNvPr id="37962" name="Text Box 18"/>
            <p:cNvSpPr txBox="1">
              <a:spLocks noChangeArrowheads="1"/>
            </p:cNvSpPr>
            <p:nvPr/>
          </p:nvSpPr>
          <p:spPr bwMode="auto">
            <a:xfrm rot="10800000" flipH="1" flipV="1">
              <a:off x="3633" y="784"/>
              <a:ext cx="323"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63" name="Text Box 19"/>
            <p:cNvSpPr txBox="1">
              <a:spLocks noChangeArrowheads="1"/>
            </p:cNvSpPr>
            <p:nvPr/>
          </p:nvSpPr>
          <p:spPr bwMode="auto">
            <a:xfrm rot="10800000" flipH="1" flipV="1">
              <a:off x="3871" y="960"/>
              <a:ext cx="323"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grpSp>
      <p:grpSp>
        <p:nvGrpSpPr>
          <p:cNvPr id="7" name="Group 20"/>
          <p:cNvGrpSpPr>
            <a:grpSpLocks/>
          </p:cNvGrpSpPr>
          <p:nvPr/>
        </p:nvGrpSpPr>
        <p:grpSpPr bwMode="auto">
          <a:xfrm>
            <a:off x="1371600" y="1822450"/>
            <a:ext cx="4535488" cy="3316288"/>
            <a:chOff x="1068" y="1148"/>
            <a:chExt cx="2857" cy="2089"/>
          </a:xfrm>
        </p:grpSpPr>
        <p:grpSp>
          <p:nvGrpSpPr>
            <p:cNvPr id="37949" name="Group 21"/>
            <p:cNvGrpSpPr>
              <a:grpSpLocks/>
            </p:cNvGrpSpPr>
            <p:nvPr/>
          </p:nvGrpSpPr>
          <p:grpSpPr bwMode="auto">
            <a:xfrm>
              <a:off x="3340" y="1887"/>
              <a:ext cx="585" cy="555"/>
              <a:chOff x="3340" y="1887"/>
              <a:chExt cx="585" cy="555"/>
            </a:xfrm>
          </p:grpSpPr>
          <p:sp>
            <p:nvSpPr>
              <p:cNvPr id="37959" name="Oval 22"/>
              <p:cNvSpPr>
                <a:spLocks noChangeArrowheads="1"/>
              </p:cNvSpPr>
              <p:nvPr/>
            </p:nvSpPr>
            <p:spPr bwMode="auto">
              <a:xfrm>
                <a:off x="3340" y="1887"/>
                <a:ext cx="556" cy="555"/>
              </a:xfrm>
              <a:prstGeom prst="ellipse">
                <a:avLst/>
              </a:prstGeom>
              <a:solidFill>
                <a:srgbClr val="BBE0E3"/>
              </a:solidFill>
              <a:ln w="9525">
                <a:solidFill>
                  <a:srgbClr val="000000"/>
                </a:solidFill>
                <a:round/>
                <a:headEnd/>
                <a:tailEnd/>
              </a:ln>
            </p:spPr>
            <p:txBody>
              <a:bodyPr anchor="ctr"/>
              <a:lstStyle/>
              <a:p>
                <a:endParaRPr lang="en-US" sz="1800">
                  <a:latin typeface="Calibri" pitchFamily="34" charset="0"/>
                </a:endParaRPr>
              </a:p>
            </p:txBody>
          </p:sp>
          <p:sp>
            <p:nvSpPr>
              <p:cNvPr id="37960" name="Text Box 23"/>
              <p:cNvSpPr txBox="1">
                <a:spLocks noChangeArrowheads="1"/>
              </p:cNvSpPr>
              <p:nvPr/>
            </p:nvSpPr>
            <p:spPr bwMode="auto">
              <a:xfrm>
                <a:off x="3340" y="1996"/>
                <a:ext cx="585" cy="368"/>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Audit </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Com.</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Chair</a:t>
                </a:r>
                <a:endParaRPr lang="en-US" sz="1100" b="1">
                  <a:latin typeface="Calibri" pitchFamily="34" charset="0"/>
                  <a:cs typeface="Times New Roman" pitchFamily="18" charset="0"/>
                </a:endParaRPr>
              </a:p>
            </p:txBody>
          </p:sp>
        </p:grpSp>
        <p:grpSp>
          <p:nvGrpSpPr>
            <p:cNvPr id="37950" name="Group 24"/>
            <p:cNvGrpSpPr>
              <a:grpSpLocks/>
            </p:cNvGrpSpPr>
            <p:nvPr/>
          </p:nvGrpSpPr>
          <p:grpSpPr bwMode="auto">
            <a:xfrm>
              <a:off x="3085" y="2659"/>
              <a:ext cx="556" cy="556"/>
              <a:chOff x="3085" y="2659"/>
              <a:chExt cx="556" cy="556"/>
            </a:xfrm>
          </p:grpSpPr>
          <p:sp>
            <p:nvSpPr>
              <p:cNvPr id="37957" name="Oval 25"/>
              <p:cNvSpPr>
                <a:spLocks noChangeArrowheads="1"/>
              </p:cNvSpPr>
              <p:nvPr/>
            </p:nvSpPr>
            <p:spPr bwMode="auto">
              <a:xfrm>
                <a:off x="3085" y="2659"/>
                <a:ext cx="556" cy="556"/>
              </a:xfrm>
              <a:prstGeom prst="ellipse">
                <a:avLst/>
              </a:prstGeom>
              <a:solidFill>
                <a:srgbClr val="BBE0E3"/>
              </a:solidFill>
              <a:ln w="9525">
                <a:solidFill>
                  <a:srgbClr val="000000"/>
                </a:solidFill>
                <a:round/>
                <a:headEnd/>
                <a:tailEnd/>
              </a:ln>
            </p:spPr>
            <p:txBody>
              <a:bodyPr anchor="ctr"/>
              <a:lstStyle/>
              <a:p>
                <a:endParaRPr lang="en-US" sz="1800">
                  <a:latin typeface="Calibri" pitchFamily="34" charset="0"/>
                </a:endParaRPr>
              </a:p>
            </p:txBody>
          </p:sp>
          <p:sp>
            <p:nvSpPr>
              <p:cNvPr id="37958" name="Text Box 26"/>
              <p:cNvSpPr txBox="1">
                <a:spLocks noChangeArrowheads="1"/>
              </p:cNvSpPr>
              <p:nvPr/>
            </p:nvSpPr>
            <p:spPr bwMode="auto">
              <a:xfrm>
                <a:off x="3134" y="2715"/>
                <a:ext cx="418" cy="432"/>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Com./</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Task Force</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Chair</a:t>
                </a:r>
                <a:endParaRPr lang="en-US" sz="1100" b="1">
                  <a:latin typeface="Calibri" pitchFamily="34" charset="0"/>
                  <a:cs typeface="Times New Roman" pitchFamily="18" charset="0"/>
                </a:endParaRPr>
              </a:p>
              <a:p>
                <a:pPr eaLnBrk="0" hangingPunct="0"/>
                <a:endParaRPr lang="en-US" sz="1000">
                  <a:latin typeface="Calibri" pitchFamily="34" charset="0"/>
                  <a:cs typeface="Times New Roman" pitchFamily="18" charset="0"/>
                </a:endParaRPr>
              </a:p>
            </p:txBody>
          </p:sp>
        </p:grpSp>
        <p:grpSp>
          <p:nvGrpSpPr>
            <p:cNvPr id="37951" name="Group 27"/>
            <p:cNvGrpSpPr>
              <a:grpSpLocks/>
            </p:cNvGrpSpPr>
            <p:nvPr/>
          </p:nvGrpSpPr>
          <p:grpSpPr bwMode="auto">
            <a:xfrm>
              <a:off x="3047" y="1148"/>
              <a:ext cx="556" cy="556"/>
              <a:chOff x="3047" y="1148"/>
              <a:chExt cx="556" cy="556"/>
            </a:xfrm>
          </p:grpSpPr>
          <p:sp>
            <p:nvSpPr>
              <p:cNvPr id="37955" name="Oval 28"/>
              <p:cNvSpPr>
                <a:spLocks noChangeArrowheads="1"/>
              </p:cNvSpPr>
              <p:nvPr/>
            </p:nvSpPr>
            <p:spPr bwMode="auto">
              <a:xfrm>
                <a:off x="3047" y="1148"/>
                <a:ext cx="556" cy="556"/>
              </a:xfrm>
              <a:prstGeom prst="ellipse">
                <a:avLst/>
              </a:prstGeom>
              <a:solidFill>
                <a:srgbClr val="BBE0E3"/>
              </a:solidFill>
              <a:ln w="9525">
                <a:solidFill>
                  <a:srgbClr val="000000"/>
                </a:solidFill>
                <a:round/>
                <a:headEnd/>
                <a:tailEnd/>
              </a:ln>
            </p:spPr>
            <p:txBody>
              <a:bodyPr anchor="ctr"/>
              <a:lstStyle/>
              <a:p>
                <a:endParaRPr lang="en-US" sz="1800">
                  <a:latin typeface="Calibri" pitchFamily="34" charset="0"/>
                </a:endParaRPr>
              </a:p>
            </p:txBody>
          </p:sp>
          <p:sp>
            <p:nvSpPr>
              <p:cNvPr id="37956" name="Text Box 29"/>
              <p:cNvSpPr txBox="1">
                <a:spLocks noChangeArrowheads="1"/>
              </p:cNvSpPr>
              <p:nvPr/>
            </p:nvSpPr>
            <p:spPr bwMode="auto">
              <a:xfrm>
                <a:off x="3089" y="1261"/>
                <a:ext cx="474" cy="436"/>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Task </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Force</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Chair</a:t>
                </a:r>
                <a:endParaRPr lang="en-US" sz="1100" b="1">
                  <a:latin typeface="Calibri" pitchFamily="34" charset="0"/>
                  <a:cs typeface="Times New Roman" pitchFamily="18" charset="0"/>
                </a:endParaRPr>
              </a:p>
            </p:txBody>
          </p:sp>
        </p:grpSp>
        <p:grpSp>
          <p:nvGrpSpPr>
            <p:cNvPr id="37952" name="Group 30"/>
            <p:cNvGrpSpPr>
              <a:grpSpLocks/>
            </p:cNvGrpSpPr>
            <p:nvPr/>
          </p:nvGrpSpPr>
          <p:grpSpPr bwMode="auto">
            <a:xfrm>
              <a:off x="1068" y="2682"/>
              <a:ext cx="733" cy="555"/>
              <a:chOff x="1068" y="2682"/>
              <a:chExt cx="733" cy="555"/>
            </a:xfrm>
          </p:grpSpPr>
          <p:sp>
            <p:nvSpPr>
              <p:cNvPr id="37953" name="Oval 31"/>
              <p:cNvSpPr>
                <a:spLocks noChangeArrowheads="1"/>
              </p:cNvSpPr>
              <p:nvPr/>
            </p:nvSpPr>
            <p:spPr bwMode="auto">
              <a:xfrm>
                <a:off x="1149" y="2682"/>
                <a:ext cx="555" cy="555"/>
              </a:xfrm>
              <a:prstGeom prst="ellipse">
                <a:avLst/>
              </a:prstGeom>
              <a:solidFill>
                <a:srgbClr val="BBE0E3"/>
              </a:solidFill>
              <a:ln w="9525">
                <a:solidFill>
                  <a:srgbClr val="000000"/>
                </a:solidFill>
                <a:round/>
                <a:headEnd/>
                <a:tailEnd/>
              </a:ln>
            </p:spPr>
            <p:txBody>
              <a:bodyPr anchor="ctr"/>
              <a:lstStyle/>
              <a:p>
                <a:endParaRPr lang="en-US" sz="1800">
                  <a:latin typeface="Calibri" pitchFamily="34" charset="0"/>
                </a:endParaRPr>
              </a:p>
            </p:txBody>
          </p:sp>
          <p:sp>
            <p:nvSpPr>
              <p:cNvPr id="37954" name="Text Box 32"/>
              <p:cNvSpPr txBox="1">
                <a:spLocks noChangeArrowheads="1"/>
              </p:cNvSpPr>
              <p:nvPr/>
            </p:nvSpPr>
            <p:spPr bwMode="auto">
              <a:xfrm>
                <a:off x="1068" y="2784"/>
                <a:ext cx="733" cy="425"/>
              </a:xfrm>
              <a:prstGeom prst="rect">
                <a:avLst/>
              </a:prstGeom>
              <a:noFill/>
              <a:ln w="9525">
                <a:noFill/>
                <a:miter lim="800000"/>
                <a:headEnd/>
                <a:tailEnd/>
              </a:ln>
            </p:spPr>
            <p:txBody>
              <a:bodyPr lIns="66751" tIns="33376" rIns="66751" bIns="33376"/>
              <a:lstStyle/>
              <a:p>
                <a:pPr algn="ctr"/>
                <a:r>
                  <a:rPr lang="en-US" sz="1100" b="1">
                    <a:solidFill>
                      <a:srgbClr val="000000"/>
                    </a:solidFill>
                    <a:latin typeface="Calibri" pitchFamily="34" charset="0"/>
                    <a:cs typeface="Times New Roman" pitchFamily="18" charset="0"/>
                  </a:rPr>
                  <a:t>Dev</a:t>
                </a:r>
                <a:r>
                  <a:rPr lang="ja-JP" altLang="en-US" sz="1100" b="1">
                    <a:solidFill>
                      <a:srgbClr val="000000"/>
                    </a:solidFill>
                    <a:latin typeface="Calibri" pitchFamily="34" charset="0"/>
                    <a:cs typeface="Times New Roman" pitchFamily="18" charset="0"/>
                  </a:rPr>
                  <a:t>’</a:t>
                </a:r>
                <a:r>
                  <a:rPr lang="en-US" altLang="ja-JP" sz="1100" b="1">
                    <a:solidFill>
                      <a:srgbClr val="000000"/>
                    </a:solidFill>
                    <a:latin typeface="Calibri" pitchFamily="34" charset="0"/>
                    <a:cs typeface="Times New Roman" pitchFamily="18" charset="0"/>
                  </a:rPr>
                  <a:t>t</a:t>
                </a:r>
                <a:endParaRPr lang="en-US" altLang="ja-JP"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Com.</a:t>
                </a:r>
                <a:endParaRPr lang="en-US" sz="1100" b="1">
                  <a:latin typeface="Calibri" pitchFamily="34" charset="0"/>
                  <a:cs typeface="Times New Roman" pitchFamily="18" charset="0"/>
                </a:endParaRPr>
              </a:p>
              <a:p>
                <a:pPr algn="ctr" eaLnBrk="0" hangingPunct="0"/>
                <a:r>
                  <a:rPr lang="en-US" sz="1100" b="1">
                    <a:solidFill>
                      <a:srgbClr val="000000"/>
                    </a:solidFill>
                    <a:latin typeface="Calibri" pitchFamily="34" charset="0"/>
                    <a:cs typeface="Times New Roman" pitchFamily="18" charset="0"/>
                  </a:rPr>
                  <a:t>Chair</a:t>
                </a:r>
                <a:endParaRPr lang="en-US" sz="1100" b="1">
                  <a:latin typeface="Calibri" pitchFamily="34" charset="0"/>
                  <a:cs typeface="Times New Roman" pitchFamily="18" charset="0"/>
                </a:endParaRPr>
              </a:p>
              <a:p>
                <a:pPr eaLnBrk="0" hangingPunct="0"/>
                <a:endParaRPr lang="en-US" sz="1100">
                  <a:latin typeface="Calibri" pitchFamily="34" charset="0"/>
                  <a:cs typeface="Times New Roman" pitchFamily="18" charset="0"/>
                </a:endParaRPr>
              </a:p>
            </p:txBody>
          </p:sp>
        </p:grpSp>
      </p:grpSp>
      <p:grpSp>
        <p:nvGrpSpPr>
          <p:cNvPr id="12" name="Group 33"/>
          <p:cNvGrpSpPr>
            <a:grpSpLocks/>
          </p:cNvGrpSpPr>
          <p:nvPr/>
        </p:nvGrpSpPr>
        <p:grpSpPr bwMode="auto">
          <a:xfrm>
            <a:off x="2051050" y="2093913"/>
            <a:ext cx="2867025" cy="2865437"/>
            <a:chOff x="1492" y="1324"/>
            <a:chExt cx="1806" cy="1805"/>
          </a:xfrm>
        </p:grpSpPr>
        <p:grpSp>
          <p:nvGrpSpPr>
            <p:cNvPr id="37934" name="Group 34"/>
            <p:cNvGrpSpPr>
              <a:grpSpLocks/>
            </p:cNvGrpSpPr>
            <p:nvPr/>
          </p:nvGrpSpPr>
          <p:grpSpPr bwMode="auto">
            <a:xfrm>
              <a:off x="1492" y="1324"/>
              <a:ext cx="1806" cy="1805"/>
              <a:chOff x="1492" y="1324"/>
              <a:chExt cx="1806" cy="1805"/>
            </a:xfrm>
          </p:grpSpPr>
          <p:sp>
            <p:nvSpPr>
              <p:cNvPr id="37936" name="Oval 35"/>
              <p:cNvSpPr>
                <a:spLocks noChangeArrowheads="1"/>
              </p:cNvSpPr>
              <p:nvPr/>
            </p:nvSpPr>
            <p:spPr bwMode="auto">
              <a:xfrm>
                <a:off x="1492" y="1324"/>
                <a:ext cx="1806" cy="1805"/>
              </a:xfrm>
              <a:prstGeom prst="ellipse">
                <a:avLst/>
              </a:prstGeom>
              <a:solidFill>
                <a:srgbClr val="BBE0E3"/>
              </a:solidFill>
              <a:ln w="9525">
                <a:solidFill>
                  <a:srgbClr val="000000"/>
                </a:solidFill>
                <a:round/>
                <a:headEnd/>
                <a:tailEnd/>
              </a:ln>
            </p:spPr>
            <p:txBody>
              <a:bodyPr wrap="none" anchor="ctr"/>
              <a:lstStyle/>
              <a:p>
                <a:endParaRPr lang="en-US" sz="1800">
                  <a:latin typeface="Calibri" pitchFamily="34" charset="0"/>
                </a:endParaRPr>
              </a:p>
            </p:txBody>
          </p:sp>
          <p:sp>
            <p:nvSpPr>
              <p:cNvPr id="37937" name="Text Box 36"/>
              <p:cNvSpPr txBox="1">
                <a:spLocks noChangeArrowheads="1"/>
              </p:cNvSpPr>
              <p:nvPr/>
            </p:nvSpPr>
            <p:spPr bwMode="auto">
              <a:xfrm>
                <a:off x="2329" y="2811"/>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38" name="Text Box 37"/>
              <p:cNvSpPr txBox="1">
                <a:spLocks noChangeArrowheads="1"/>
              </p:cNvSpPr>
              <p:nvPr/>
            </p:nvSpPr>
            <p:spPr bwMode="auto">
              <a:xfrm>
                <a:off x="1801" y="2176"/>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39" name="Text Box 38"/>
              <p:cNvSpPr txBox="1">
                <a:spLocks noChangeArrowheads="1"/>
              </p:cNvSpPr>
              <p:nvPr/>
            </p:nvSpPr>
            <p:spPr bwMode="auto">
              <a:xfrm>
                <a:off x="1617" y="2454"/>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0" name="Text Box 39"/>
              <p:cNvSpPr txBox="1">
                <a:spLocks noChangeArrowheads="1"/>
              </p:cNvSpPr>
              <p:nvPr/>
            </p:nvSpPr>
            <p:spPr bwMode="auto">
              <a:xfrm>
                <a:off x="2072" y="2725"/>
                <a:ext cx="232"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1" name="Text Box 40"/>
              <p:cNvSpPr txBox="1">
                <a:spLocks noChangeArrowheads="1"/>
              </p:cNvSpPr>
              <p:nvPr/>
            </p:nvSpPr>
            <p:spPr bwMode="auto">
              <a:xfrm>
                <a:off x="1706" y="1797"/>
                <a:ext cx="232"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2" name="Text Box 41"/>
              <p:cNvSpPr txBox="1">
                <a:spLocks noChangeArrowheads="1"/>
              </p:cNvSpPr>
              <p:nvPr/>
            </p:nvSpPr>
            <p:spPr bwMode="auto">
              <a:xfrm>
                <a:off x="2114" y="1366"/>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3" name="Text Box 42"/>
              <p:cNvSpPr txBox="1">
                <a:spLocks noChangeArrowheads="1"/>
              </p:cNvSpPr>
              <p:nvPr/>
            </p:nvSpPr>
            <p:spPr bwMode="auto">
              <a:xfrm>
                <a:off x="2274" y="1582"/>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4" name="Text Box 43"/>
              <p:cNvSpPr txBox="1">
                <a:spLocks noChangeArrowheads="1"/>
              </p:cNvSpPr>
              <p:nvPr/>
            </p:nvSpPr>
            <p:spPr bwMode="auto">
              <a:xfrm>
                <a:off x="2524" y="2691"/>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5" name="Text Box 44"/>
              <p:cNvSpPr txBox="1">
                <a:spLocks noChangeArrowheads="1"/>
              </p:cNvSpPr>
              <p:nvPr/>
            </p:nvSpPr>
            <p:spPr bwMode="auto">
              <a:xfrm>
                <a:off x="2651" y="1892"/>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6" name="Text Box 45"/>
              <p:cNvSpPr txBox="1">
                <a:spLocks noChangeArrowheads="1"/>
              </p:cNvSpPr>
              <p:nvPr/>
            </p:nvSpPr>
            <p:spPr bwMode="auto">
              <a:xfrm>
                <a:off x="2462" y="1393"/>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7" name="Text Box 46"/>
              <p:cNvSpPr txBox="1">
                <a:spLocks noChangeArrowheads="1"/>
              </p:cNvSpPr>
              <p:nvPr/>
            </p:nvSpPr>
            <p:spPr bwMode="auto">
              <a:xfrm>
                <a:off x="3042" y="1993"/>
                <a:ext cx="232"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sp>
            <p:nvSpPr>
              <p:cNvPr id="37948" name="Text Box 47"/>
              <p:cNvSpPr txBox="1">
                <a:spLocks noChangeArrowheads="1"/>
              </p:cNvSpPr>
              <p:nvPr/>
            </p:nvSpPr>
            <p:spPr bwMode="auto">
              <a:xfrm>
                <a:off x="2885" y="2473"/>
                <a:ext cx="231"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B</a:t>
                </a:r>
                <a:endParaRPr lang="en-US" sz="1800">
                  <a:latin typeface="Calibri" pitchFamily="34" charset="0"/>
                  <a:cs typeface="Times New Roman" pitchFamily="18" charset="0"/>
                </a:endParaRPr>
              </a:p>
            </p:txBody>
          </p:sp>
        </p:grpSp>
        <p:sp>
          <p:nvSpPr>
            <p:cNvPr id="37935" name="Text Box 48"/>
            <p:cNvSpPr txBox="1">
              <a:spLocks noChangeArrowheads="1"/>
            </p:cNvSpPr>
            <p:nvPr/>
          </p:nvSpPr>
          <p:spPr bwMode="auto">
            <a:xfrm>
              <a:off x="1990" y="2081"/>
              <a:ext cx="1004" cy="331"/>
            </a:xfrm>
            <a:prstGeom prst="rect">
              <a:avLst/>
            </a:prstGeom>
            <a:noFill/>
            <a:ln w="9525">
              <a:noFill/>
              <a:miter lim="800000"/>
              <a:headEnd/>
              <a:tailEnd/>
            </a:ln>
          </p:spPr>
          <p:txBody>
            <a:bodyPr/>
            <a:lstStyle/>
            <a:p>
              <a:r>
                <a:rPr lang="en-US" sz="1400" b="1">
                  <a:solidFill>
                    <a:srgbClr val="FF0000"/>
                  </a:solidFill>
                  <a:latin typeface="Calibri" pitchFamily="34" charset="0"/>
                  <a:cs typeface="Times New Roman" pitchFamily="18" charset="0"/>
                </a:rPr>
                <a:t>        At Large</a:t>
              </a:r>
              <a:endParaRPr lang="en-US" sz="1400" b="1">
                <a:latin typeface="Calibri" pitchFamily="34" charset="0"/>
                <a:cs typeface="Times New Roman" pitchFamily="18" charset="0"/>
              </a:endParaRPr>
            </a:p>
            <a:p>
              <a:pPr eaLnBrk="0" hangingPunct="0"/>
              <a:r>
                <a:rPr lang="en-US" sz="1400" b="1">
                  <a:solidFill>
                    <a:srgbClr val="FF0000"/>
                  </a:solidFill>
                  <a:latin typeface="Calibri" pitchFamily="34" charset="0"/>
                  <a:cs typeface="Times New Roman" pitchFamily="18" charset="0"/>
                </a:rPr>
                <a:t> Board Members</a:t>
              </a:r>
              <a:endParaRPr lang="en-US" sz="1400" b="1">
                <a:latin typeface="Calibri" pitchFamily="34" charset="0"/>
                <a:cs typeface="Times New Roman" pitchFamily="18" charset="0"/>
              </a:endParaRPr>
            </a:p>
          </p:txBody>
        </p:sp>
      </p:grpSp>
      <p:sp>
        <p:nvSpPr>
          <p:cNvPr id="37898" name="Text Box 49"/>
          <p:cNvSpPr txBox="1">
            <a:spLocks noChangeArrowheads="1"/>
          </p:cNvSpPr>
          <p:nvPr/>
        </p:nvSpPr>
        <p:spPr bwMode="auto">
          <a:xfrm>
            <a:off x="152400" y="152400"/>
            <a:ext cx="2667000" cy="914400"/>
          </a:xfrm>
          <a:prstGeom prst="rect">
            <a:avLst/>
          </a:prstGeom>
          <a:noFill/>
          <a:ln w="9525">
            <a:noFill/>
            <a:miter lim="800000"/>
            <a:headEnd/>
            <a:tailEnd/>
          </a:ln>
        </p:spPr>
        <p:txBody>
          <a:bodyPr lIns="66751" tIns="33376" rIns="66751" bIns="33376"/>
          <a:lstStyle/>
          <a:p>
            <a:r>
              <a:rPr lang="en-US" sz="2800" b="1">
                <a:solidFill>
                  <a:srgbClr val="000080"/>
                </a:solidFill>
                <a:latin typeface="Calibri" pitchFamily="34" charset="0"/>
                <a:cs typeface="Times New Roman" pitchFamily="18" charset="0"/>
              </a:rPr>
              <a:t>Model Nonprofit</a:t>
            </a:r>
            <a:endParaRPr lang="en-US" sz="2800" b="1">
              <a:latin typeface="Calibri" pitchFamily="34" charset="0"/>
              <a:cs typeface="Times New Roman" pitchFamily="18" charset="0"/>
            </a:endParaRPr>
          </a:p>
          <a:p>
            <a:pPr eaLnBrk="0" hangingPunct="0"/>
            <a:r>
              <a:rPr lang="en-US" sz="2800" b="1">
                <a:solidFill>
                  <a:srgbClr val="000080"/>
                </a:solidFill>
                <a:latin typeface="Calibri" pitchFamily="34" charset="0"/>
                <a:cs typeface="Times New Roman" pitchFamily="18" charset="0"/>
              </a:rPr>
              <a:t>Board</a:t>
            </a:r>
            <a:r>
              <a:rPr lang="en-US" sz="2800" b="1">
                <a:latin typeface="Calibri" pitchFamily="34" charset="0"/>
                <a:cs typeface="Times New Roman" pitchFamily="18" charset="0"/>
              </a:rPr>
              <a:t> </a:t>
            </a:r>
            <a:r>
              <a:rPr lang="en-US" sz="2800" b="1">
                <a:solidFill>
                  <a:srgbClr val="000080"/>
                </a:solidFill>
                <a:latin typeface="Calibri" pitchFamily="34" charset="0"/>
                <a:cs typeface="Times New Roman" pitchFamily="18" charset="0"/>
              </a:rPr>
              <a:t>Structure</a:t>
            </a:r>
            <a:endParaRPr lang="en-US" sz="2800" b="1">
              <a:latin typeface="Calibri" pitchFamily="34" charset="0"/>
              <a:cs typeface="Times New Roman" pitchFamily="18" charset="0"/>
            </a:endParaRPr>
          </a:p>
        </p:txBody>
      </p:sp>
      <p:sp>
        <p:nvSpPr>
          <p:cNvPr id="37899" name="Rectangle 50"/>
          <p:cNvSpPr>
            <a:spLocks noChangeArrowheads="1"/>
          </p:cNvSpPr>
          <p:nvPr/>
        </p:nvSpPr>
        <p:spPr bwMode="auto">
          <a:xfrm>
            <a:off x="342900" y="-342900"/>
            <a:ext cx="9144000" cy="0"/>
          </a:xfrm>
          <a:prstGeom prst="rect">
            <a:avLst/>
          </a:prstGeom>
          <a:noFill/>
          <a:ln w="9525">
            <a:noFill/>
            <a:miter lim="800000"/>
            <a:headEnd/>
            <a:tailEnd/>
          </a:ln>
        </p:spPr>
        <p:txBody>
          <a:bodyPr wrap="none" anchor="ctr">
            <a:spAutoFit/>
          </a:bodyPr>
          <a:lstStyle/>
          <a:p>
            <a:endParaRPr lang="en-US" sz="1800">
              <a:latin typeface="Calibri" pitchFamily="34" charset="0"/>
            </a:endParaRPr>
          </a:p>
        </p:txBody>
      </p:sp>
      <p:grpSp>
        <p:nvGrpSpPr>
          <p:cNvPr id="14" name="Group 51"/>
          <p:cNvGrpSpPr>
            <a:grpSpLocks/>
          </p:cNvGrpSpPr>
          <p:nvPr/>
        </p:nvGrpSpPr>
        <p:grpSpPr bwMode="auto">
          <a:xfrm>
            <a:off x="139700" y="4164013"/>
            <a:ext cx="2844800" cy="1822450"/>
            <a:chOff x="288" y="2628"/>
            <a:chExt cx="1792" cy="1148"/>
          </a:xfrm>
        </p:grpSpPr>
        <p:sp>
          <p:nvSpPr>
            <p:cNvPr id="37927" name="Oval 52"/>
            <p:cNvSpPr>
              <a:spLocks noChangeArrowheads="1"/>
            </p:cNvSpPr>
            <p:nvPr/>
          </p:nvSpPr>
          <p:spPr bwMode="auto">
            <a:xfrm rot="-2389713">
              <a:off x="288" y="2628"/>
              <a:ext cx="1792" cy="1003"/>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sp>
          <p:nvSpPr>
            <p:cNvPr id="37928" name="Text Box 53"/>
            <p:cNvSpPr txBox="1">
              <a:spLocks noChangeArrowheads="1"/>
            </p:cNvSpPr>
            <p:nvPr/>
          </p:nvSpPr>
          <p:spPr bwMode="auto">
            <a:xfrm rot="10800000" flipH="1" flipV="1">
              <a:off x="574" y="3095"/>
              <a:ext cx="323"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29" name="Text Box 54"/>
            <p:cNvSpPr txBox="1">
              <a:spLocks noChangeArrowheads="1"/>
            </p:cNvSpPr>
            <p:nvPr/>
          </p:nvSpPr>
          <p:spPr bwMode="auto">
            <a:xfrm rot="10564080" flipH="1" flipV="1">
              <a:off x="839" y="3485"/>
              <a:ext cx="325"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30" name="Text Box 55"/>
            <p:cNvSpPr txBox="1">
              <a:spLocks noChangeArrowheads="1"/>
            </p:cNvSpPr>
            <p:nvPr/>
          </p:nvSpPr>
          <p:spPr bwMode="auto">
            <a:xfrm rot="10642610" flipH="1" flipV="1">
              <a:off x="668" y="3284"/>
              <a:ext cx="325"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31" name="Text Box 56"/>
            <p:cNvSpPr txBox="1">
              <a:spLocks noChangeArrowheads="1"/>
            </p:cNvSpPr>
            <p:nvPr/>
          </p:nvSpPr>
          <p:spPr bwMode="auto">
            <a:xfrm rot="10800000" flipH="1" flipV="1">
              <a:off x="437" y="3300"/>
              <a:ext cx="325"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32" name="Text Box 57"/>
            <p:cNvSpPr txBox="1">
              <a:spLocks noChangeArrowheads="1"/>
            </p:cNvSpPr>
            <p:nvPr/>
          </p:nvSpPr>
          <p:spPr bwMode="auto">
            <a:xfrm rot="10800000" flipH="1" flipV="1">
              <a:off x="602" y="3513"/>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33" name="Text Box 58"/>
            <p:cNvSpPr txBox="1">
              <a:spLocks noChangeArrowheads="1"/>
            </p:cNvSpPr>
            <p:nvPr/>
          </p:nvSpPr>
          <p:spPr bwMode="auto">
            <a:xfrm>
              <a:off x="960" y="3222"/>
              <a:ext cx="712" cy="275"/>
            </a:xfrm>
            <a:prstGeom prst="rect">
              <a:avLst/>
            </a:prstGeom>
            <a:noFill/>
            <a:ln w="9525">
              <a:noFill/>
              <a:miter lim="800000"/>
              <a:headEnd/>
              <a:tailEnd/>
            </a:ln>
          </p:spPr>
          <p:txBody>
            <a:bodyPr lIns="66751" tIns="33376" rIns="66751" bIns="33376">
              <a:spAutoFit/>
            </a:bodyPr>
            <a:lstStyle/>
            <a:p>
              <a:pPr algn="ctr"/>
              <a:r>
                <a:rPr lang="en-US" sz="1200" b="1">
                  <a:solidFill>
                    <a:srgbClr val="FF0000"/>
                  </a:solidFill>
                  <a:latin typeface="Calibri" pitchFamily="34" charset="0"/>
                  <a:cs typeface="Times New Roman" pitchFamily="18" charset="0"/>
                </a:rPr>
                <a:t>Development Com.</a:t>
              </a:r>
              <a:endParaRPr lang="en-US" sz="1200" b="1">
                <a:latin typeface="Calibri" pitchFamily="34" charset="0"/>
                <a:cs typeface="Times New Roman" pitchFamily="18" charset="0"/>
              </a:endParaRPr>
            </a:p>
          </p:txBody>
        </p:sp>
      </p:grpSp>
      <p:grpSp>
        <p:nvGrpSpPr>
          <p:cNvPr id="15" name="Group 59"/>
          <p:cNvGrpSpPr>
            <a:grpSpLocks/>
          </p:cNvGrpSpPr>
          <p:nvPr/>
        </p:nvGrpSpPr>
        <p:grpSpPr bwMode="auto">
          <a:xfrm>
            <a:off x="2778125" y="4154488"/>
            <a:ext cx="1555750" cy="2495550"/>
            <a:chOff x="1950" y="2622"/>
            <a:chExt cx="980" cy="1572"/>
          </a:xfrm>
        </p:grpSpPr>
        <p:grpSp>
          <p:nvGrpSpPr>
            <p:cNvPr id="37923" name="Group 60"/>
            <p:cNvGrpSpPr>
              <a:grpSpLocks/>
            </p:cNvGrpSpPr>
            <p:nvPr/>
          </p:nvGrpSpPr>
          <p:grpSpPr bwMode="auto">
            <a:xfrm>
              <a:off x="1950" y="2622"/>
              <a:ext cx="980" cy="1572"/>
              <a:chOff x="1950" y="2622"/>
              <a:chExt cx="980" cy="1572"/>
            </a:xfrm>
          </p:grpSpPr>
          <p:sp>
            <p:nvSpPr>
              <p:cNvPr id="37925" name="Text Box 61"/>
              <p:cNvSpPr txBox="1">
                <a:spLocks noChangeArrowheads="1"/>
              </p:cNvSpPr>
              <p:nvPr/>
            </p:nvSpPr>
            <p:spPr bwMode="auto">
              <a:xfrm rot="10800000" flipH="1" flipV="1">
                <a:off x="2281" y="3865"/>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26" name="Oval 62"/>
              <p:cNvSpPr>
                <a:spLocks noChangeArrowheads="1"/>
              </p:cNvSpPr>
              <p:nvPr/>
            </p:nvSpPr>
            <p:spPr bwMode="auto">
              <a:xfrm>
                <a:off x="1950" y="2622"/>
                <a:ext cx="980" cy="1572"/>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grpSp>
        <p:sp>
          <p:nvSpPr>
            <p:cNvPr id="37924" name="Text Box 63"/>
            <p:cNvSpPr txBox="1">
              <a:spLocks noChangeArrowheads="1"/>
            </p:cNvSpPr>
            <p:nvPr/>
          </p:nvSpPr>
          <p:spPr bwMode="auto">
            <a:xfrm>
              <a:off x="2069" y="3438"/>
              <a:ext cx="741" cy="275"/>
            </a:xfrm>
            <a:prstGeom prst="rect">
              <a:avLst/>
            </a:prstGeom>
            <a:noFill/>
            <a:ln w="9525">
              <a:noFill/>
              <a:miter lim="800000"/>
              <a:headEnd/>
              <a:tailEnd/>
            </a:ln>
          </p:spPr>
          <p:txBody>
            <a:bodyPr lIns="66751" tIns="33376" rIns="66751" bIns="33376">
              <a:spAutoFit/>
            </a:bodyPr>
            <a:lstStyle/>
            <a:p>
              <a:pPr algn="ctr"/>
              <a:r>
                <a:rPr lang="en-US" sz="1200" b="1">
                  <a:solidFill>
                    <a:srgbClr val="FF0000"/>
                  </a:solidFill>
                  <a:latin typeface="Calibri" pitchFamily="34" charset="0"/>
                  <a:cs typeface="Times New Roman" pitchFamily="18" charset="0"/>
                </a:rPr>
                <a:t>Governance Com.</a:t>
              </a:r>
              <a:endParaRPr lang="en-US" sz="1200" b="1">
                <a:latin typeface="Calibri" pitchFamily="34" charset="0"/>
                <a:cs typeface="Times New Roman" pitchFamily="18" charset="0"/>
              </a:endParaRPr>
            </a:p>
          </p:txBody>
        </p:sp>
      </p:grpSp>
      <p:grpSp>
        <p:nvGrpSpPr>
          <p:cNvPr id="17" name="Group 64"/>
          <p:cNvGrpSpPr>
            <a:grpSpLocks/>
          </p:cNvGrpSpPr>
          <p:nvPr/>
        </p:nvGrpSpPr>
        <p:grpSpPr bwMode="auto">
          <a:xfrm>
            <a:off x="3949700" y="4259263"/>
            <a:ext cx="2782888" cy="1684337"/>
            <a:chOff x="2687" y="2687"/>
            <a:chExt cx="1753" cy="1061"/>
          </a:xfrm>
        </p:grpSpPr>
        <p:sp>
          <p:nvSpPr>
            <p:cNvPr id="37919" name="Oval 65"/>
            <p:cNvSpPr>
              <a:spLocks noChangeArrowheads="1"/>
            </p:cNvSpPr>
            <p:nvPr/>
          </p:nvSpPr>
          <p:spPr bwMode="auto">
            <a:xfrm rot="2468525">
              <a:off x="2687" y="2687"/>
              <a:ext cx="1753" cy="880"/>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sp>
          <p:nvSpPr>
            <p:cNvPr id="37920" name="Text Box 66"/>
            <p:cNvSpPr txBox="1">
              <a:spLocks noChangeArrowheads="1"/>
            </p:cNvSpPr>
            <p:nvPr/>
          </p:nvSpPr>
          <p:spPr bwMode="auto">
            <a:xfrm rot="10800000" flipH="1" flipV="1">
              <a:off x="3598" y="3448"/>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21" name="Text Box 67"/>
            <p:cNvSpPr txBox="1">
              <a:spLocks noChangeArrowheads="1"/>
            </p:cNvSpPr>
            <p:nvPr/>
          </p:nvSpPr>
          <p:spPr bwMode="auto">
            <a:xfrm rot="10800000" flipH="1" flipV="1">
              <a:off x="3857" y="3485"/>
              <a:ext cx="325"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22" name="Text Box 68"/>
            <p:cNvSpPr txBox="1">
              <a:spLocks noChangeArrowheads="1"/>
            </p:cNvSpPr>
            <p:nvPr/>
          </p:nvSpPr>
          <p:spPr bwMode="auto">
            <a:xfrm rot="10800000" flipH="1" flipV="1">
              <a:off x="3787" y="3156"/>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grpSp>
      <p:grpSp>
        <p:nvGrpSpPr>
          <p:cNvPr id="18" name="Group 69"/>
          <p:cNvGrpSpPr>
            <a:grpSpLocks/>
          </p:cNvGrpSpPr>
          <p:nvPr/>
        </p:nvGrpSpPr>
        <p:grpSpPr bwMode="auto">
          <a:xfrm>
            <a:off x="4492625" y="2681288"/>
            <a:ext cx="2551113" cy="1365250"/>
            <a:chOff x="3030" y="1694"/>
            <a:chExt cx="1607" cy="860"/>
          </a:xfrm>
        </p:grpSpPr>
        <p:sp>
          <p:nvSpPr>
            <p:cNvPr id="37916" name="Oval 70"/>
            <p:cNvSpPr>
              <a:spLocks noChangeArrowheads="1"/>
            </p:cNvSpPr>
            <p:nvPr/>
          </p:nvSpPr>
          <p:spPr bwMode="auto">
            <a:xfrm>
              <a:off x="3030" y="1694"/>
              <a:ext cx="1607" cy="860"/>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sp>
          <p:nvSpPr>
            <p:cNvPr id="37917" name="Text Box 71"/>
            <p:cNvSpPr txBox="1">
              <a:spLocks noChangeArrowheads="1"/>
            </p:cNvSpPr>
            <p:nvPr/>
          </p:nvSpPr>
          <p:spPr bwMode="auto">
            <a:xfrm rot="10800000" flipH="1" flipV="1">
              <a:off x="4272" y="2016"/>
              <a:ext cx="324"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18" name="Text Box 72"/>
            <p:cNvSpPr txBox="1">
              <a:spLocks noChangeArrowheads="1"/>
            </p:cNvSpPr>
            <p:nvPr/>
          </p:nvSpPr>
          <p:spPr bwMode="auto">
            <a:xfrm>
              <a:off x="3502" y="1703"/>
              <a:ext cx="756" cy="284"/>
            </a:xfrm>
            <a:prstGeom prst="rect">
              <a:avLst/>
            </a:prstGeom>
            <a:noFill/>
            <a:ln w="9525">
              <a:noFill/>
              <a:miter lim="800000"/>
              <a:headEnd/>
              <a:tailEnd/>
            </a:ln>
          </p:spPr>
          <p:txBody>
            <a:bodyPr/>
            <a:lstStyle/>
            <a:p>
              <a:r>
                <a:rPr lang="en-US" sz="1200">
                  <a:solidFill>
                    <a:srgbClr val="FF0000"/>
                  </a:solidFill>
                  <a:latin typeface="Calibri" pitchFamily="34" charset="0"/>
                  <a:cs typeface="Times New Roman" pitchFamily="18" charset="0"/>
                </a:rPr>
                <a:t>Audit Com.</a:t>
              </a:r>
              <a:endParaRPr lang="en-US" sz="1200">
                <a:latin typeface="Calibri" pitchFamily="34" charset="0"/>
                <a:cs typeface="Times New Roman" pitchFamily="18" charset="0"/>
              </a:endParaRPr>
            </a:p>
          </p:txBody>
        </p:sp>
      </p:grpSp>
      <p:grpSp>
        <p:nvGrpSpPr>
          <p:cNvPr id="19" name="Group 73"/>
          <p:cNvGrpSpPr>
            <a:grpSpLocks/>
          </p:cNvGrpSpPr>
          <p:nvPr/>
        </p:nvGrpSpPr>
        <p:grpSpPr bwMode="auto">
          <a:xfrm>
            <a:off x="2667000" y="496888"/>
            <a:ext cx="1690688" cy="2551112"/>
            <a:chOff x="1932" y="285"/>
            <a:chExt cx="1065" cy="1607"/>
          </a:xfrm>
        </p:grpSpPr>
        <p:sp>
          <p:nvSpPr>
            <p:cNvPr id="37913" name="Oval 74"/>
            <p:cNvSpPr>
              <a:spLocks noChangeArrowheads="1"/>
            </p:cNvSpPr>
            <p:nvPr/>
          </p:nvSpPr>
          <p:spPr bwMode="auto">
            <a:xfrm rot="5400000">
              <a:off x="1661" y="556"/>
              <a:ext cx="1607" cy="1065"/>
            </a:xfrm>
            <a:prstGeom prst="ellipse">
              <a:avLst/>
            </a:prstGeom>
            <a:noFill/>
            <a:ln w="9525">
              <a:solidFill>
                <a:srgbClr val="000000"/>
              </a:solidFill>
              <a:round/>
              <a:headEnd/>
              <a:tailEnd/>
            </a:ln>
          </p:spPr>
          <p:txBody>
            <a:bodyPr wrap="none" anchor="ctr"/>
            <a:lstStyle/>
            <a:p>
              <a:endParaRPr lang="en-US" sz="1800">
                <a:latin typeface="Calibri" pitchFamily="34" charset="0"/>
              </a:endParaRPr>
            </a:p>
          </p:txBody>
        </p:sp>
        <p:sp>
          <p:nvSpPr>
            <p:cNvPr id="37914" name="Text Box 75"/>
            <p:cNvSpPr txBox="1">
              <a:spLocks noChangeArrowheads="1"/>
            </p:cNvSpPr>
            <p:nvPr/>
          </p:nvSpPr>
          <p:spPr bwMode="auto">
            <a:xfrm rot="10800000" flipH="1" flipV="1">
              <a:off x="2352" y="377"/>
              <a:ext cx="269" cy="263"/>
            </a:xfrm>
            <a:prstGeom prst="rect">
              <a:avLst/>
            </a:prstGeom>
            <a:noFill/>
            <a:ln w="9525">
              <a:noFill/>
              <a:miter lim="800000"/>
              <a:headEnd/>
              <a:tailEnd/>
            </a:ln>
          </p:spPr>
          <p:txBody>
            <a:bodyPr lIns="66751" tIns="33376" rIns="66751" bIns="33376">
              <a:spAutoFit/>
            </a:bodyPr>
            <a:lstStyle/>
            <a:p>
              <a:r>
                <a:rPr lang="en-US" sz="2300">
                  <a:solidFill>
                    <a:srgbClr val="000000"/>
                  </a:solidFill>
                  <a:latin typeface="Calibri" pitchFamily="34" charset="0"/>
                  <a:cs typeface="Times New Roman" pitchFamily="18" charset="0"/>
                </a:rPr>
                <a:t>C</a:t>
              </a:r>
              <a:endParaRPr lang="en-US" sz="1800">
                <a:latin typeface="Calibri" pitchFamily="34" charset="0"/>
                <a:cs typeface="Times New Roman" pitchFamily="18" charset="0"/>
              </a:endParaRPr>
            </a:p>
          </p:txBody>
        </p:sp>
        <p:sp>
          <p:nvSpPr>
            <p:cNvPr id="37915" name="Text Box 76"/>
            <p:cNvSpPr txBox="1">
              <a:spLocks noChangeArrowheads="1"/>
            </p:cNvSpPr>
            <p:nvPr/>
          </p:nvSpPr>
          <p:spPr bwMode="auto">
            <a:xfrm>
              <a:off x="2055" y="681"/>
              <a:ext cx="880" cy="159"/>
            </a:xfrm>
            <a:prstGeom prst="rect">
              <a:avLst/>
            </a:prstGeom>
            <a:noFill/>
            <a:ln w="9525">
              <a:noFill/>
              <a:miter lim="800000"/>
              <a:headEnd/>
              <a:tailEnd/>
            </a:ln>
          </p:spPr>
          <p:txBody>
            <a:bodyPr lIns="66751" tIns="33376" rIns="66751" bIns="33376">
              <a:spAutoFit/>
            </a:bodyPr>
            <a:lstStyle/>
            <a:p>
              <a:pPr algn="ctr"/>
              <a:r>
                <a:rPr lang="en-US" sz="1200" b="1">
                  <a:solidFill>
                    <a:srgbClr val="FF0000"/>
                  </a:solidFill>
                  <a:latin typeface="Calibri" pitchFamily="34" charset="0"/>
                  <a:cs typeface="Times New Roman" pitchFamily="18" charset="0"/>
                </a:rPr>
                <a:t>Finance Com.</a:t>
              </a:r>
              <a:endParaRPr lang="en-US" sz="1200" b="1">
                <a:latin typeface="Calibri" pitchFamily="34" charset="0"/>
                <a:cs typeface="Times New Roman" pitchFamily="18" charset="0"/>
              </a:endParaRPr>
            </a:p>
          </p:txBody>
        </p:sp>
      </p:grpSp>
      <p:grpSp>
        <p:nvGrpSpPr>
          <p:cNvPr id="20" name="Group 77"/>
          <p:cNvGrpSpPr>
            <a:grpSpLocks/>
          </p:cNvGrpSpPr>
          <p:nvPr/>
        </p:nvGrpSpPr>
        <p:grpSpPr bwMode="auto">
          <a:xfrm>
            <a:off x="5257800" y="838200"/>
            <a:ext cx="3713163" cy="5635625"/>
            <a:chOff x="3360" y="541"/>
            <a:chExt cx="2339" cy="3550"/>
          </a:xfrm>
        </p:grpSpPr>
        <p:sp>
          <p:nvSpPr>
            <p:cNvPr id="37908" name="Text Box 78"/>
            <p:cNvSpPr txBox="1">
              <a:spLocks noChangeArrowheads="1"/>
            </p:cNvSpPr>
            <p:nvPr/>
          </p:nvSpPr>
          <p:spPr bwMode="auto">
            <a:xfrm>
              <a:off x="4664" y="541"/>
              <a:ext cx="1035" cy="2592"/>
            </a:xfrm>
            <a:prstGeom prst="rect">
              <a:avLst/>
            </a:prstGeom>
            <a:solidFill>
              <a:srgbClr val="FFFFFF"/>
            </a:solidFill>
            <a:ln w="57150" cmpd="thinThick">
              <a:solidFill>
                <a:srgbClr val="000080"/>
              </a:solidFill>
              <a:miter lim="800000"/>
              <a:headEnd/>
              <a:tailEnd/>
            </a:ln>
          </p:spPr>
          <p:txBody>
            <a:bodyPr/>
            <a:lstStyle/>
            <a:p>
              <a:r>
                <a:rPr lang="en-US" sz="1800">
                  <a:latin typeface="Calibri" pitchFamily="34" charset="0"/>
                  <a:cs typeface="Times New Roman" pitchFamily="18" charset="0"/>
                </a:rPr>
                <a:t>KEY:</a:t>
              </a:r>
            </a:p>
            <a:p>
              <a:endParaRPr lang="en-US" sz="900">
                <a:latin typeface="Calibri" pitchFamily="34" charset="0"/>
              </a:endParaRPr>
            </a:p>
            <a:p>
              <a:pPr eaLnBrk="0" hangingPunct="0"/>
              <a:r>
                <a:rPr lang="en-US" sz="1200">
                  <a:latin typeface="Calibri" pitchFamily="34" charset="0"/>
                  <a:cs typeface="Times New Roman" pitchFamily="18" charset="0"/>
                </a:rPr>
                <a:t>B = Board Member</a:t>
              </a:r>
            </a:p>
            <a:p>
              <a:pPr eaLnBrk="0" hangingPunct="0"/>
              <a:endParaRPr lang="en-US" sz="900">
                <a:latin typeface="Calibri" pitchFamily="34" charset="0"/>
              </a:endParaRPr>
            </a:p>
            <a:p>
              <a:pPr eaLnBrk="0" hangingPunct="0"/>
              <a:r>
                <a:rPr lang="en-US" sz="1200">
                  <a:latin typeface="Calibri" pitchFamily="34" charset="0"/>
                  <a:cs typeface="Times New Roman" pitchFamily="18" charset="0"/>
                </a:rPr>
                <a:t>C = Committee Member (not member of Board)</a:t>
              </a:r>
            </a:p>
            <a:p>
              <a:pPr eaLnBrk="0" hangingPunct="0"/>
              <a:endParaRPr lang="en-US" sz="900">
                <a:latin typeface="Calibri" pitchFamily="34" charset="0"/>
              </a:endParaRPr>
            </a:p>
            <a:p>
              <a:pPr eaLnBrk="0" hangingPunct="0"/>
              <a:r>
                <a:rPr lang="en-US" sz="1200">
                  <a:latin typeface="Calibri" pitchFamily="34" charset="0"/>
                  <a:cs typeface="Times New Roman" pitchFamily="18" charset="0"/>
                </a:rPr>
                <a:t>Com. = Committee</a:t>
              </a:r>
            </a:p>
            <a:p>
              <a:pPr eaLnBrk="0" hangingPunct="0"/>
              <a:endParaRPr lang="en-US" sz="900">
                <a:latin typeface="Calibri" pitchFamily="34" charset="0"/>
              </a:endParaRPr>
            </a:p>
            <a:p>
              <a:pPr eaLnBrk="0" hangingPunct="0"/>
              <a:r>
                <a:rPr lang="en-US" sz="1800">
                  <a:latin typeface="Calibri" pitchFamily="34" charset="0"/>
                  <a:cs typeface="Times New Roman" pitchFamily="18" charset="0"/>
                </a:rPr>
                <a:t>     </a:t>
              </a:r>
              <a:r>
                <a:rPr lang="en-US" sz="1200">
                  <a:latin typeface="Calibri" pitchFamily="34" charset="0"/>
                  <a:cs typeface="Times New Roman" pitchFamily="18" charset="0"/>
                </a:rPr>
                <a:t>= Members of Executive Committee (Board Officers + Chairs of Committees &amp; Task Forces</a:t>
              </a:r>
            </a:p>
            <a:p>
              <a:pPr eaLnBrk="0" hangingPunct="0"/>
              <a:endParaRPr lang="en-US" sz="900">
                <a:latin typeface="Calibri" pitchFamily="34" charset="0"/>
              </a:endParaRPr>
            </a:p>
            <a:p>
              <a:pPr eaLnBrk="0" hangingPunct="0"/>
              <a:r>
                <a:rPr lang="en-US" sz="1200">
                  <a:latin typeface="Calibri" pitchFamily="34" charset="0"/>
                  <a:cs typeface="Times New Roman" pitchFamily="18" charset="0"/>
                </a:rPr>
                <a:t>        = Officers of the Board</a:t>
              </a:r>
            </a:p>
            <a:p>
              <a:pPr eaLnBrk="0" hangingPunct="0"/>
              <a:endParaRPr lang="en-US" sz="1200">
                <a:latin typeface="Calibri" pitchFamily="34" charset="0"/>
                <a:cs typeface="Times New Roman" pitchFamily="18" charset="0"/>
              </a:endParaRPr>
            </a:p>
            <a:p>
              <a:pPr eaLnBrk="0" hangingPunct="0"/>
              <a:r>
                <a:rPr lang="en-US" sz="1200">
                  <a:latin typeface="Calibri" pitchFamily="34" charset="0"/>
                </a:rPr>
                <a:t>        = Committee &amp; Task Force Chairs</a:t>
              </a:r>
            </a:p>
            <a:p>
              <a:pPr eaLnBrk="0" hangingPunct="0"/>
              <a:endParaRPr lang="en-US" sz="1800">
                <a:latin typeface="Calibri" pitchFamily="34" charset="0"/>
              </a:endParaRPr>
            </a:p>
          </p:txBody>
        </p:sp>
        <p:sp>
          <p:nvSpPr>
            <p:cNvPr id="37909" name="Rectangle 79"/>
            <p:cNvSpPr>
              <a:spLocks noChangeArrowheads="1"/>
            </p:cNvSpPr>
            <p:nvPr/>
          </p:nvSpPr>
          <p:spPr bwMode="auto">
            <a:xfrm>
              <a:off x="4704" y="1693"/>
              <a:ext cx="144" cy="130"/>
            </a:xfrm>
            <a:prstGeom prst="rect">
              <a:avLst/>
            </a:prstGeom>
            <a:solidFill>
              <a:srgbClr val="DEDEDE"/>
            </a:solidFill>
            <a:ln w="9525">
              <a:solidFill>
                <a:srgbClr val="000000"/>
              </a:solidFill>
              <a:miter lim="800000"/>
              <a:headEnd/>
              <a:tailEnd/>
            </a:ln>
          </p:spPr>
          <p:txBody>
            <a:bodyPr/>
            <a:lstStyle/>
            <a:p>
              <a:endParaRPr lang="en-US" sz="1800">
                <a:latin typeface="Calibri" pitchFamily="34" charset="0"/>
              </a:endParaRPr>
            </a:p>
          </p:txBody>
        </p:sp>
        <p:sp>
          <p:nvSpPr>
            <p:cNvPr id="37910" name="Oval 80"/>
            <p:cNvSpPr>
              <a:spLocks noChangeArrowheads="1"/>
            </p:cNvSpPr>
            <p:nvPr/>
          </p:nvSpPr>
          <p:spPr bwMode="auto">
            <a:xfrm>
              <a:off x="4704" y="2365"/>
              <a:ext cx="144" cy="129"/>
            </a:xfrm>
            <a:prstGeom prst="ellipse">
              <a:avLst/>
            </a:prstGeom>
            <a:solidFill>
              <a:srgbClr val="FFFF99"/>
            </a:solidFill>
            <a:ln w="9525">
              <a:solidFill>
                <a:srgbClr val="000000"/>
              </a:solidFill>
              <a:round/>
              <a:headEnd/>
              <a:tailEnd/>
            </a:ln>
          </p:spPr>
          <p:txBody>
            <a:bodyPr/>
            <a:lstStyle/>
            <a:p>
              <a:endParaRPr lang="en-US" sz="1800">
                <a:latin typeface="Calibri" pitchFamily="34" charset="0"/>
              </a:endParaRPr>
            </a:p>
          </p:txBody>
        </p:sp>
        <p:sp>
          <p:nvSpPr>
            <p:cNvPr id="37911" name="Oval 81"/>
            <p:cNvSpPr>
              <a:spLocks noChangeArrowheads="1"/>
            </p:cNvSpPr>
            <p:nvPr/>
          </p:nvSpPr>
          <p:spPr bwMode="auto">
            <a:xfrm>
              <a:off x="4704" y="2701"/>
              <a:ext cx="144" cy="130"/>
            </a:xfrm>
            <a:prstGeom prst="ellipse">
              <a:avLst/>
            </a:prstGeom>
            <a:solidFill>
              <a:schemeClr val="accent1"/>
            </a:solidFill>
            <a:ln w="9525">
              <a:solidFill>
                <a:srgbClr val="000000"/>
              </a:solidFill>
              <a:round/>
              <a:headEnd/>
              <a:tailEnd/>
            </a:ln>
          </p:spPr>
          <p:txBody>
            <a:bodyPr/>
            <a:lstStyle/>
            <a:p>
              <a:endParaRPr lang="en-US" sz="1800">
                <a:latin typeface="Calibri" pitchFamily="34" charset="0"/>
              </a:endParaRPr>
            </a:p>
          </p:txBody>
        </p:sp>
        <p:sp>
          <p:nvSpPr>
            <p:cNvPr id="37912" name="Text Box 82"/>
            <p:cNvSpPr txBox="1">
              <a:spLocks noChangeArrowheads="1"/>
            </p:cNvSpPr>
            <p:nvPr/>
          </p:nvSpPr>
          <p:spPr bwMode="auto">
            <a:xfrm>
              <a:off x="3360" y="3936"/>
              <a:ext cx="1127" cy="155"/>
            </a:xfrm>
            <a:prstGeom prst="rect">
              <a:avLst/>
            </a:prstGeom>
            <a:noFill/>
            <a:ln w="9525">
              <a:noFill/>
              <a:miter lim="800000"/>
              <a:headEnd/>
              <a:tailEnd/>
            </a:ln>
          </p:spPr>
          <p:txBody>
            <a:bodyPr wrap="none">
              <a:spAutoFit/>
            </a:bodyPr>
            <a:lstStyle/>
            <a:p>
              <a:r>
                <a:rPr lang="en-US" sz="1000">
                  <a:latin typeface="Calibri" pitchFamily="34" charset="0"/>
                </a:rPr>
                <a:t>© 2005, Michael G. Daigneault</a:t>
              </a:r>
            </a:p>
          </p:txBody>
        </p:sp>
      </p:grpSp>
      <p:pic>
        <p:nvPicPr>
          <p:cNvPr id="37906" name="Picture 3"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sp>
        <p:nvSpPr>
          <p:cNvPr id="37907" name="Slide Number Placeholder 7"/>
          <p:cNvSpPr>
            <a:spLocks noGrp="1"/>
          </p:cNvSpPr>
          <p:nvPr>
            <p:ph type="sldNum" sz="quarter" idx="12"/>
          </p:nvPr>
        </p:nvSpPr>
        <p:spPr bwMode="auto">
          <a:noFill/>
          <a:ln>
            <a:miter lim="800000"/>
            <a:headEnd/>
            <a:tailEnd/>
          </a:ln>
        </p:spPr>
        <p:txBody>
          <a:bodyPr/>
          <a:lstStyle/>
          <a:p>
            <a:fld id="{8B0EF8EE-BF0B-40A8-A813-F9203C122BE9}" type="slidenum">
              <a:rPr lang="en-US"/>
              <a:pPr/>
              <a:t>17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3555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nodeType="clickEffect">
                                  <p:stCondLst>
                                    <p:cond delay="0"/>
                                  </p:stCondLst>
                                  <p:childTnLst>
                                    <p:set>
                                      <p:cBhvr>
                                        <p:cTn id="52" dur="1" fill="hold">
                                          <p:stCondLst>
                                            <p:cond delay="0"/>
                                          </p:stCondLst>
                                        </p:cTn>
                                        <p:tgtEl>
                                          <p:spTgt spid="15"/>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55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944562"/>
          </a:xfrm>
        </p:spPr>
        <p:txBody>
          <a:bodyPr/>
          <a:lstStyle/>
          <a:p>
            <a:pPr>
              <a:defRPr/>
            </a:pPr>
            <a:r>
              <a:rPr lang="en-US" dirty="0" smtClean="0">
                <a:ea typeface="+mj-ea"/>
              </a:rPr>
              <a:t>Action Plan</a:t>
            </a:r>
          </a:p>
        </p:txBody>
      </p:sp>
      <p:pic>
        <p:nvPicPr>
          <p:cNvPr id="53250"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graphicFrame>
        <p:nvGraphicFramePr>
          <p:cNvPr id="6" name="Content Placeholder 5"/>
          <p:cNvGraphicFramePr>
            <a:graphicFrameLocks noGrp="1"/>
          </p:cNvGraphicFramePr>
          <p:nvPr>
            <p:ph idx="1"/>
          </p:nvPr>
        </p:nvGraphicFramePr>
        <p:xfrm>
          <a:off x="228600" y="2362200"/>
          <a:ext cx="8305800" cy="2873376"/>
        </p:xfrm>
        <a:graphic>
          <a:graphicData uri="http://schemas.openxmlformats.org/drawingml/2006/table">
            <a:tbl>
              <a:tblPr firstRow="1" bandRow="1">
                <a:tableStyleId>{5C22544A-7EE6-4342-B048-85BDC9FD1C3A}</a:tableStyleId>
              </a:tblPr>
              <a:tblGrid>
                <a:gridCol w="1384300"/>
                <a:gridCol w="1384300"/>
                <a:gridCol w="1384300"/>
                <a:gridCol w="1384300"/>
                <a:gridCol w="1384300"/>
                <a:gridCol w="1384300"/>
              </a:tblGrid>
              <a:tr h="874506">
                <a:tc>
                  <a:txBody>
                    <a:bodyPr/>
                    <a:lstStyle/>
                    <a:p>
                      <a:r>
                        <a:rPr lang="en-US" dirty="0" smtClean="0"/>
                        <a:t>Goal</a:t>
                      </a:r>
                      <a:endParaRPr lang="en-US" dirty="0"/>
                    </a:p>
                  </a:txBody>
                  <a:tcPr/>
                </a:tc>
                <a:tc>
                  <a:txBody>
                    <a:bodyPr/>
                    <a:lstStyle/>
                    <a:p>
                      <a:r>
                        <a:rPr lang="en-US" dirty="0" smtClean="0"/>
                        <a:t>Strategy</a:t>
                      </a:r>
                      <a:endParaRPr lang="en-US" dirty="0"/>
                    </a:p>
                  </a:txBody>
                  <a:tcPr/>
                </a:tc>
                <a:tc>
                  <a:txBody>
                    <a:bodyPr/>
                    <a:lstStyle/>
                    <a:p>
                      <a:r>
                        <a:rPr lang="en-US" dirty="0" smtClean="0"/>
                        <a:t>Task/Action Plan</a:t>
                      </a:r>
                      <a:endParaRPr lang="en-US" dirty="0"/>
                    </a:p>
                  </a:txBody>
                  <a:tcPr/>
                </a:tc>
                <a:tc>
                  <a:txBody>
                    <a:bodyPr/>
                    <a:lstStyle/>
                    <a:p>
                      <a:r>
                        <a:rPr lang="en-US" dirty="0" smtClean="0"/>
                        <a:t>Responsible Party</a:t>
                      </a:r>
                      <a:endParaRPr lang="en-US" dirty="0"/>
                    </a:p>
                  </a:txBody>
                  <a:tcPr/>
                </a:tc>
                <a:tc>
                  <a:txBody>
                    <a:bodyPr/>
                    <a:lstStyle/>
                    <a:p>
                      <a:r>
                        <a:rPr lang="en-US" dirty="0" smtClean="0"/>
                        <a:t>Timeline</a:t>
                      </a:r>
                      <a:endParaRPr lang="en-US" dirty="0"/>
                    </a:p>
                  </a:txBody>
                  <a:tcPr/>
                </a:tc>
                <a:tc>
                  <a:txBody>
                    <a:bodyPr/>
                    <a:lstStyle/>
                    <a:p>
                      <a:r>
                        <a:rPr lang="en-US" dirty="0" smtClean="0"/>
                        <a:t>Evaluation</a:t>
                      </a:r>
                      <a:endParaRPr lang="en-US" dirty="0"/>
                    </a:p>
                  </a:txBody>
                  <a:tcPr/>
                </a:tc>
              </a:tr>
              <a:tr h="1998870">
                <a:tc>
                  <a:txBody>
                    <a:bodyPr/>
                    <a:lstStyle/>
                    <a:p>
                      <a:r>
                        <a:rPr lang="en-US" sz="1600" dirty="0" smtClean="0"/>
                        <a:t>Long term outcome of your project</a:t>
                      </a:r>
                      <a:endParaRPr lang="en-US" sz="1600" dirty="0"/>
                    </a:p>
                  </a:txBody>
                  <a:tcPr/>
                </a:tc>
                <a:tc>
                  <a:txBody>
                    <a:bodyPr/>
                    <a:lstStyle/>
                    <a:p>
                      <a:r>
                        <a:rPr lang="en-US" sz="1600" dirty="0" smtClean="0"/>
                        <a:t>How</a:t>
                      </a:r>
                      <a:r>
                        <a:rPr lang="en-US" sz="1600" baseline="0" dirty="0" smtClean="0"/>
                        <a:t> wil</a:t>
                      </a:r>
                      <a:r>
                        <a:rPr lang="en-US" sz="1600" dirty="0" smtClean="0"/>
                        <a:t>l you reach the goal?</a:t>
                      </a:r>
                      <a:endParaRPr lang="en-US" sz="1600" dirty="0"/>
                    </a:p>
                  </a:txBody>
                  <a:tcPr/>
                </a:tc>
                <a:tc>
                  <a:txBody>
                    <a:bodyPr/>
                    <a:lstStyle/>
                    <a:p>
                      <a:r>
                        <a:rPr lang="en-US" sz="1600" dirty="0" smtClean="0"/>
                        <a:t>Specific steps needed to accomplish the strategy</a:t>
                      </a:r>
                      <a:endParaRPr lang="en-US" sz="1600" dirty="0"/>
                    </a:p>
                  </a:txBody>
                  <a:tcPr/>
                </a:tc>
                <a:tc>
                  <a:txBody>
                    <a:bodyPr/>
                    <a:lstStyle/>
                    <a:p>
                      <a:r>
                        <a:rPr lang="en-US" sz="1600" dirty="0" smtClean="0"/>
                        <a:t>What committee or person is responsible</a:t>
                      </a:r>
                      <a:r>
                        <a:rPr lang="en-US" sz="1600" baseline="0" dirty="0" smtClean="0"/>
                        <a:t> for accomplishing the task?</a:t>
                      </a:r>
                      <a:endParaRPr lang="en-US" sz="1600" dirty="0"/>
                    </a:p>
                  </a:txBody>
                  <a:tcPr/>
                </a:tc>
                <a:tc>
                  <a:txBody>
                    <a:bodyPr/>
                    <a:lstStyle/>
                    <a:p>
                      <a:r>
                        <a:rPr lang="en-US" sz="1600" dirty="0" smtClean="0"/>
                        <a:t>When should it be completed?</a:t>
                      </a:r>
                      <a:endParaRPr lang="en-US" sz="1600" dirty="0"/>
                    </a:p>
                  </a:txBody>
                  <a:tcPr/>
                </a:tc>
                <a:tc>
                  <a:txBody>
                    <a:bodyPr/>
                    <a:lstStyle/>
                    <a:p>
                      <a:r>
                        <a:rPr lang="en-US" sz="1600" dirty="0" smtClean="0"/>
                        <a:t>How will success be identified?</a:t>
                      </a:r>
                      <a:endParaRPr lang="en-US" sz="1600" dirty="0"/>
                    </a:p>
                  </a:txBody>
                  <a:tcPr/>
                </a:tc>
              </a:tr>
            </a:tbl>
          </a:graphicData>
        </a:graphic>
      </p:graphicFrame>
      <p:sp>
        <p:nvSpPr>
          <p:cNvPr id="53274" name="Slide Number Placeholder 1"/>
          <p:cNvSpPr>
            <a:spLocks noGrp="1"/>
          </p:cNvSpPr>
          <p:nvPr>
            <p:ph type="sldNum" sz="quarter" idx="12"/>
          </p:nvPr>
        </p:nvSpPr>
        <p:spPr bwMode="auto">
          <a:noFill/>
          <a:ln>
            <a:miter lim="800000"/>
            <a:headEnd/>
            <a:tailEnd/>
          </a:ln>
        </p:spPr>
        <p:txBody>
          <a:bodyPr/>
          <a:lstStyle/>
          <a:p>
            <a:fld id="{2A133386-0575-4A81-9C48-A9013F2F71DB}" type="slidenum">
              <a:rPr lang="en-US"/>
              <a:pPr/>
              <a:t>18</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2314</TotalTime>
  <Words>907</Words>
  <Application>Microsoft Office PowerPoint</Application>
  <PresentationFormat>On-screen Show (4:3)</PresentationFormat>
  <Paragraphs>243</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Module</vt:lpstr>
      <vt:lpstr>Title Slide</vt:lpstr>
      <vt:lpstr>Agenda</vt:lpstr>
      <vt:lpstr>Revitalization</vt:lpstr>
      <vt:lpstr>Board Revitalization</vt:lpstr>
      <vt:lpstr>Identify – Board Matrix</vt:lpstr>
      <vt:lpstr>Cultivate &amp; Recruit</vt:lpstr>
      <vt:lpstr>What is the Purpose of a  Non Profit Board?</vt:lpstr>
      <vt:lpstr>Individuals Board Members’    Legal Responsibilities</vt:lpstr>
      <vt:lpstr>Ensuring Adequate Resources is  a Key Board Responsibility</vt:lpstr>
      <vt:lpstr>Orientation</vt:lpstr>
      <vt:lpstr>What Might Board-Led  Fundraising Effort Look Like?</vt:lpstr>
      <vt:lpstr>Involve &amp; Educate</vt:lpstr>
      <vt:lpstr>Responsible Boards</vt:lpstr>
      <vt:lpstr>Evaluate </vt:lpstr>
      <vt:lpstr>Rotate</vt:lpstr>
      <vt:lpstr>Responsible Boards Adopt Intentional Board Structures </vt:lpstr>
      <vt:lpstr>PowerPoint Presentation</vt:lpstr>
      <vt:lpstr>Action Plan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Owner2</dc:creator>
  <cp:lastModifiedBy>Natasha Davis</cp:lastModifiedBy>
  <cp:revision>190</cp:revision>
  <cp:lastPrinted>2011-09-05T15:16:03Z</cp:lastPrinted>
  <dcterms:created xsi:type="dcterms:W3CDTF">2008-04-08T20:03:34Z</dcterms:created>
  <dcterms:modified xsi:type="dcterms:W3CDTF">2013-01-30T19:05:26Z</dcterms:modified>
</cp:coreProperties>
</file>